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74" r:id="rId3"/>
    <p:sldId id="306" r:id="rId4"/>
    <p:sldId id="298" r:id="rId5"/>
    <p:sldId id="299" r:id="rId6"/>
    <p:sldId id="300" r:id="rId7"/>
    <p:sldId id="301" r:id="rId8"/>
    <p:sldId id="261" r:id="rId9"/>
    <p:sldId id="291" r:id="rId10"/>
    <p:sldId id="292" r:id="rId11"/>
    <p:sldId id="293" r:id="rId12"/>
    <p:sldId id="294" r:id="rId13"/>
    <p:sldId id="295" r:id="rId14"/>
    <p:sldId id="303" r:id="rId15"/>
    <p:sldId id="304" r:id="rId16"/>
    <p:sldId id="305" r:id="rId17"/>
    <p:sldId id="282" r:id="rId18"/>
    <p:sldId id="269" r:id="rId19"/>
    <p:sldId id="284" r:id="rId20"/>
    <p:sldId id="285" r:id="rId21"/>
    <p:sldId id="286" r:id="rId22"/>
    <p:sldId id="28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9900"/>
    <a:srgbClr val="33CC33"/>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81" d="100"/>
          <a:sy n="81" d="100"/>
        </p:scale>
        <p:origin x="-258"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272571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842464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729132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675764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998757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262738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30653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764036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05599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318272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Tree>
    <p:extLst>
      <p:ext uri="{BB962C8B-B14F-4D97-AF65-F5344CB8AC3E}">
        <p14:creationId xmlns:p14="http://schemas.microsoft.com/office/powerpoint/2010/main" val="32351938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616750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defTabSz="457200"/>
            <a:r>
              <a:rPr lang="en-US" sz="8000">
                <a:ln w="3175" cmpd="sng">
                  <a:noFill/>
                </a:ln>
                <a:solidFill>
                  <a:srgbClr val="99CB38"/>
                </a:solidFill>
                <a:latin typeface="Arial"/>
              </a:rPr>
              <a:t>”</a:t>
            </a:r>
          </a:p>
        </p:txBody>
      </p:sp>
    </p:spTree>
    <p:extLst>
      <p:ext uri="{BB962C8B-B14F-4D97-AF65-F5344CB8AC3E}">
        <p14:creationId xmlns:p14="http://schemas.microsoft.com/office/powerpoint/2010/main" val="33554515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26612559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853310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solidFill>
                  <a:prstClr val="black">
                    <a:tint val="75000"/>
                  </a:prstClr>
                </a:solidFill>
              </a:rPr>
              <a:pPr/>
              <a:t>6/27/2020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105166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fld id="{96DFF08F-DC6B-4601-B491-B0F83F6DD2DA}" type="datetimeFigureOut">
              <a:rPr lang="en-US" smtClean="0">
                <a:solidFill>
                  <a:prstClr val="black">
                    <a:tint val="75000"/>
                  </a:prstClr>
                </a:solidFill>
              </a:rPr>
              <a:pPr defTabSz="457200"/>
              <a:t>6/27/2020</a:t>
            </a:fld>
            <a:endParaRPr lang="en-US">
              <a:solidFill>
                <a:prstClr val="black">
                  <a:tint val="75000"/>
                </a:prstClr>
              </a:solidFill>
            </a:endParaRP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pPr defTabSz="457200"/>
            <a:fld id="{4FAB73BC-B049-4115-A692-8D63A059BFB8}" type="slidenum">
              <a:rPr lang="en-US" smtClean="0"/>
              <a:pPr defTabSz="457200"/>
              <a:t>‹#›</a:t>
            </a:fld>
            <a:endParaRPr lang="en-US"/>
          </a:p>
        </p:txBody>
      </p:sp>
    </p:spTree>
    <p:extLst>
      <p:ext uri="{BB962C8B-B14F-4D97-AF65-F5344CB8AC3E}">
        <p14:creationId xmlns:p14="http://schemas.microsoft.com/office/powerpoint/2010/main" val="27861592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2582" y="1916094"/>
            <a:ext cx="11739417" cy="1376885"/>
          </a:xfrm>
        </p:spPr>
        <p:txBody>
          <a:bodyPr>
            <a:noAutofit/>
          </a:bodyPr>
          <a:lstStyle/>
          <a:p>
            <a:pPr algn="ctr"/>
            <a:r>
              <a:rPr lang="en-US" sz="4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HUẤN LUYỆN AN TOÀN CHO NGƯỜI</a:t>
            </a:r>
          </a:p>
          <a:p>
            <a:pPr algn="ctr"/>
            <a:r>
              <a:rPr lang="en-US" sz="4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SỬ DỤNG MÁY TIỆN</a:t>
            </a:r>
            <a:endParaRPr lang="en-US" sz="4000" b="1"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5" name="TextBox 4"/>
          <p:cNvSpPr txBox="1"/>
          <p:nvPr/>
        </p:nvSpPr>
        <p:spPr>
          <a:xfrm>
            <a:off x="2050109" y="336053"/>
            <a:ext cx="8274660" cy="523220"/>
          </a:xfrm>
          <a:prstGeom prst="rect">
            <a:avLst/>
          </a:prstGeom>
          <a:noFill/>
        </p:spPr>
        <p:txBody>
          <a:bodyPr wrap="square" rtlCol="0">
            <a:spAutoFit/>
          </a:bodyPr>
          <a:lstStyle/>
          <a:p>
            <a:pPr algn="ctr" defTabSz="457200"/>
            <a:r>
              <a:rPr lang="en-US" sz="2800" b="1" dirty="0" smtClean="0">
                <a:solidFill>
                  <a:srgbClr val="002060"/>
                </a:solidFill>
                <a:latin typeface="Tahoma" panose="020B0604030504040204" pitchFamily="34" charset="0"/>
                <a:ea typeface="Tahoma" panose="020B0604030504040204" pitchFamily="34" charset="0"/>
                <a:cs typeface="Tahoma" panose="020B0604030504040204" pitchFamily="34" charset="0"/>
              </a:rPr>
              <a:t>BÁO CÁO AN TOÀN VỆ SINH LAO ĐỘNG</a:t>
            </a:r>
            <a:endParaRPr lang="en-US" sz="2800" b="1" dirty="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340800" y="4762635"/>
            <a:ext cx="10030691" cy="1477328"/>
          </a:xfrm>
          <a:prstGeom prst="rect">
            <a:avLst/>
          </a:prstGeom>
          <a:noFill/>
        </p:spPr>
        <p:txBody>
          <a:bodyPr wrap="square" rtlCol="0">
            <a:spAutoFit/>
          </a:bodyPr>
          <a:lstStyle/>
          <a:p>
            <a:pPr algn="ctr" defTabSz="457200"/>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ĐINH VĂN ĐỆ</a:t>
            </a:r>
          </a:p>
          <a:p>
            <a:pPr algn="ctr" defTabSz="457200"/>
            <a:endPar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endParaRPr>
          </a:p>
          <a:p>
            <a:pPr algn="ctr" defTabSz="457200"/>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TRƯỜNG CAO ĐẲNG LÝ TỰ TRỌNG THÀNH PHỐ HỒ CHÍ MINH</a:t>
            </a:r>
          </a:p>
          <a:p>
            <a:pPr algn="ctr" defTabSz="457200"/>
            <a:endParaRPr lang="en-US" b="1" dirty="0" smtClean="0">
              <a:solidFill>
                <a:srgbClr val="7030A0"/>
              </a:solidFill>
              <a:latin typeface="Tahoma" panose="020B0604030504040204" pitchFamily="34" charset="0"/>
              <a:ea typeface="Tahoma" panose="020B0604030504040204" pitchFamily="34" charset="0"/>
              <a:cs typeface="Tahoma" panose="020B0604030504040204" pitchFamily="34" charset="0"/>
            </a:endParaRPr>
          </a:p>
        </p:txBody>
      </p:sp>
      <p:sp>
        <p:nvSpPr>
          <p:cNvPr id="2" name="Rectangle 1">
            <a:extLst>
              <a:ext uri="{FF2B5EF4-FFF2-40B4-BE49-F238E27FC236}">
                <a16:creationId xmlns="" xmlns:a16="http://schemas.microsoft.com/office/drawing/2014/main" id="{0167DD7B-CF0F-473D-A635-0063C0BDBB2F}"/>
              </a:ext>
            </a:extLst>
          </p:cNvPr>
          <p:cNvSpPr/>
          <p:nvPr/>
        </p:nvSpPr>
        <p:spPr>
          <a:xfrm>
            <a:off x="182879" y="1066800"/>
            <a:ext cx="12009121" cy="8997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US">
              <a:solidFill>
                <a:prstClr val="white"/>
              </a:solidFill>
            </a:endParaRPr>
          </a:p>
        </p:txBody>
      </p:sp>
    </p:spTree>
    <p:extLst>
      <p:ext uri="{BB962C8B-B14F-4D97-AF65-F5344CB8AC3E}">
        <p14:creationId xmlns:p14="http://schemas.microsoft.com/office/powerpoint/2010/main" val="4057842603"/>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863125"/>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42587" y="186765"/>
            <a:ext cx="9434556"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0</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GIỚI THIỆU </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T</a:t>
            </a:r>
            <a:r>
              <a:rPr lang="vi-VN"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ONG</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QUAN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433384" y="1108536"/>
            <a:ext cx="9877167" cy="5693866"/>
          </a:xfrm>
          <a:prstGeom prst="rect">
            <a:avLst/>
          </a:prstGeom>
        </p:spPr>
        <p:txBody>
          <a:bodyPr wrap="square">
            <a:spAutoFit/>
          </a:bodyPr>
          <a:lstStyle/>
          <a:p>
            <a:pPr algn="just"/>
            <a:r>
              <a:rPr lang="vi-VN" sz="2800" dirty="0">
                <a:latin typeface="+mj-lt"/>
              </a:rPr>
              <a:t>	</a:t>
            </a:r>
            <a:r>
              <a:rPr lang="vi-VN" sz="2800" dirty="0" smtClean="0">
                <a:latin typeface="+mj-lt"/>
              </a:rPr>
              <a:t>Trong </a:t>
            </a:r>
            <a:r>
              <a:rPr lang="vi-VN" sz="2800" dirty="0">
                <a:latin typeface="+mj-lt"/>
              </a:rPr>
              <a:t>lao động sản xuất, vì lý do chủ quan và khách quan ước tính hàng năm có khoảng trên 2,3 triệu người chết liên quan đến thương tích và bệnh nghề nghiệp. Trong đó, khoảng 350.000 người chết do tai nạn lao động và 2 triệu người chết vì bệnh nghề nghiệp.</a:t>
            </a:r>
          </a:p>
          <a:p>
            <a:pPr algn="just"/>
            <a:r>
              <a:rPr lang="vi-VN" sz="2800" dirty="0" smtClean="0">
                <a:latin typeface="+mj-lt"/>
              </a:rPr>
              <a:t>	Do </a:t>
            </a:r>
            <a:r>
              <a:rPr lang="vi-VN" sz="2800" dirty="0">
                <a:latin typeface="+mj-lt"/>
              </a:rPr>
              <a:t>đó, để giảm thiểu đến mức tối đa những thiệt hại do tai nạn lao động và bệnh nghề nghiệp gây ra, mỗi cơ sở sản xuất cần phải thiết lập các biện pháp đảm bảo “ An toàn, vệ sinh lao động</a:t>
            </a:r>
            <a:r>
              <a:rPr lang="vi-VN" sz="2800" dirty="0" smtClean="0">
                <a:latin typeface="+mj-lt"/>
              </a:rPr>
              <a:t>”</a:t>
            </a:r>
          </a:p>
          <a:p>
            <a:pPr algn="just"/>
            <a:r>
              <a:rPr lang="vi-VN" sz="2800" dirty="0" smtClean="0">
                <a:latin typeface="Tahoma" pitchFamily="34" charset="0"/>
                <a:cs typeface="Tahoma" pitchFamily="34" charset="0"/>
              </a:rPr>
              <a:t>	</a:t>
            </a:r>
            <a:r>
              <a:rPr lang="en-US" sz="2800" dirty="0" smtClean="0">
                <a:latin typeface="Tahoma" pitchFamily="34" charset="0"/>
                <a:cs typeface="Tahoma" pitchFamily="34" charset="0"/>
              </a:rPr>
              <a:t>AN TOÀN, VỆ SINH LAO ĐỘNG</a:t>
            </a:r>
            <a:r>
              <a:rPr lang="en-US" sz="2800" dirty="0">
                <a:latin typeface="Tahoma" pitchFamily="34" charset="0"/>
                <a:cs typeface="Tahoma" pitchFamily="34" charset="0"/>
              </a:rPr>
              <a:t>  </a:t>
            </a:r>
            <a:r>
              <a:rPr lang="en-US" sz="2800" dirty="0" err="1">
                <a:latin typeface="Tahoma" pitchFamily="34" charset="0"/>
                <a:cs typeface="Tahoma" pitchFamily="34" charset="0"/>
              </a:rPr>
              <a:t>là</a:t>
            </a:r>
            <a:r>
              <a:rPr lang="en-US" sz="2800" dirty="0">
                <a:latin typeface="Tahoma" pitchFamily="34" charset="0"/>
                <a:cs typeface="Tahoma" pitchFamily="34" charset="0"/>
              </a:rPr>
              <a:t> </a:t>
            </a:r>
            <a:r>
              <a:rPr lang="en-US" sz="2800" dirty="0" err="1">
                <a:latin typeface="Tahoma" pitchFamily="34" charset="0"/>
                <a:cs typeface="Tahoma" pitchFamily="34" charset="0"/>
              </a:rPr>
              <a:t>gì</a:t>
            </a:r>
            <a:r>
              <a:rPr lang="en-US" sz="2800" dirty="0">
                <a:latin typeface="Tahoma" pitchFamily="34" charset="0"/>
                <a:cs typeface="Tahoma" pitchFamily="34" charset="0"/>
              </a:rPr>
              <a:t>?</a:t>
            </a:r>
            <a:endParaRPr lang="vi-VN" sz="2800" dirty="0">
              <a:latin typeface="Tahoma" pitchFamily="34" charset="0"/>
              <a:cs typeface="Tahoma" pitchFamily="34" charset="0"/>
            </a:endParaRPr>
          </a:p>
          <a:p>
            <a:pPr algn="just"/>
            <a:r>
              <a:rPr lang="vi-VN" sz="2800" b="1" dirty="0"/>
              <a:t>	</a:t>
            </a:r>
            <a:r>
              <a:rPr lang="vi-VN" sz="2800" dirty="0"/>
              <a:t>AN TOÀN LAO ĐỘNG</a:t>
            </a:r>
            <a:r>
              <a:rPr lang="vi-VN" sz="2800" b="1" dirty="0"/>
              <a:t> </a:t>
            </a:r>
            <a:r>
              <a:rPr lang="vi-VN" sz="2800" dirty="0"/>
              <a:t>là giải pháp phòng, chống tác động của các yếu tố nguy hiểm nhằm bảo đảm không xảy ra thương tật, tử vong đối với </a:t>
            </a:r>
            <a:r>
              <a:rPr lang="vi-VN" sz="2800" dirty="0" smtClean="0"/>
              <a:t>c.người </a:t>
            </a:r>
            <a:r>
              <a:rPr lang="vi-VN" sz="2800" dirty="0"/>
              <a:t>trong quá trình </a:t>
            </a:r>
            <a:r>
              <a:rPr lang="vi-VN" sz="2800" dirty="0" smtClean="0"/>
              <a:t>l.động.</a:t>
            </a:r>
            <a:endParaRPr lang="vi-VN" dirty="0">
              <a:latin typeface="Calibri" pitchFamily="34" charset="0"/>
            </a:endParaRPr>
          </a:p>
        </p:txBody>
      </p:sp>
    </p:spTree>
    <p:extLst>
      <p:ext uri="{BB962C8B-B14F-4D97-AF65-F5344CB8AC3E}">
        <p14:creationId xmlns:p14="http://schemas.microsoft.com/office/powerpoint/2010/main" val="15305734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42587" y="186765"/>
            <a:ext cx="9434556"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0. GIỚI THIỆU T</a:t>
            </a:r>
            <a:r>
              <a:rPr lang="vi-VN" sz="3200" b="1" dirty="0">
                <a:solidFill>
                  <a:srgbClr val="008000"/>
                </a:solidFill>
                <a:latin typeface="Tahoma" panose="020B0604030504040204" pitchFamily="34" charset="0"/>
                <a:ea typeface="Tahoma" panose="020B0604030504040204" pitchFamily="34" charset="0"/>
                <a:cs typeface="Tahoma" panose="020B0604030504040204" pitchFamily="34" charset="0"/>
              </a:rPr>
              <a:t>ONG</a:t>
            </a:r>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 QUAN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433384" y="1108536"/>
            <a:ext cx="9877167" cy="5386090"/>
          </a:xfrm>
          <a:prstGeom prst="rect">
            <a:avLst/>
          </a:prstGeom>
        </p:spPr>
        <p:txBody>
          <a:bodyPr wrap="square">
            <a:spAutoFit/>
          </a:bodyPr>
          <a:lstStyle/>
          <a:p>
            <a:pPr algn="just"/>
            <a:r>
              <a:rPr lang="en-US" sz="2800" smtClean="0">
                <a:latin typeface="+mj-lt"/>
              </a:rPr>
              <a:t>	</a:t>
            </a:r>
            <a:r>
              <a:rPr lang="vi-VN" sz="2800" smtClean="0"/>
              <a:t>An </a:t>
            </a:r>
            <a:r>
              <a:rPr lang="vi-VN" sz="2800" dirty="0"/>
              <a:t>toàn lao động là toàn bộ quy định về các điều kiện, biện pháp, phương tiện… đề phòng, tránh tai nạn lao động, bệnh nghề nghiệp nhằm bảo vệ tính mạng, sức khoẻ của người lao động. Trước khi nhận việc, người lao động kể cả người học nghề, thực tập nghề phải được huấn luyện về an toàn lao động. Người lao động có quyền từ chối việc hoặc rời bỏ nơi làm việc nếu thấy có nguy cơ xảy ra tai nạn lao động, từ chối trở lại nếu nguy cơ chưa được khắc phục</a:t>
            </a:r>
            <a:r>
              <a:rPr lang="vi-VN" sz="2800" dirty="0" smtClean="0"/>
              <a:t>.</a:t>
            </a:r>
          </a:p>
          <a:p>
            <a:pPr algn="just"/>
            <a:r>
              <a:rPr lang="vi-VN" sz="2800" dirty="0" smtClean="0"/>
              <a:t>	VỆ </a:t>
            </a:r>
            <a:r>
              <a:rPr lang="vi-VN" sz="2800" dirty="0"/>
              <a:t>SINH LAO ĐỘNG là giải pháp phòng, chống tác động của yếu tố có hại gây bệnh tật, làm suy giảm sức khỏe cho con người trong quá trình lao </a:t>
            </a:r>
            <a:r>
              <a:rPr lang="vi-VN" sz="2800" dirty="0" smtClean="0"/>
              <a:t>động</a:t>
            </a:r>
          </a:p>
          <a:p>
            <a:pPr algn="just"/>
            <a:endParaRPr lang="en-US" dirty="0" smtClean="0">
              <a:latin typeface="Calibri" pitchFamily="34" charset="0"/>
            </a:endParaRPr>
          </a:p>
          <a:p>
            <a:endParaRPr lang="vi-VN" dirty="0">
              <a:latin typeface="Calibri" pitchFamily="34" charset="0"/>
            </a:endParaRPr>
          </a:p>
        </p:txBody>
      </p:sp>
    </p:spTree>
    <p:extLst>
      <p:ext uri="{BB962C8B-B14F-4D97-AF65-F5344CB8AC3E}">
        <p14:creationId xmlns:p14="http://schemas.microsoft.com/office/powerpoint/2010/main" val="12775710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42587" y="186765"/>
            <a:ext cx="9434556" cy="584775"/>
          </a:xfrm>
          <a:prstGeom prst="rect">
            <a:avLst/>
          </a:prstGeom>
          <a:noFill/>
        </p:spPr>
        <p:txBody>
          <a:bodyPr wrap="square" rtlCol="0">
            <a:spAutoFit/>
          </a:bodyPr>
          <a:lstStyle/>
          <a:p>
            <a:pPr algn="ctr" defTabSz="457200"/>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1. GIỚI THIỆU MỘT SỐ HÌNH ẢNH MÁY TIỆN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433384" y="1108536"/>
            <a:ext cx="9877167" cy="523220"/>
          </a:xfrm>
          <a:prstGeom prst="rect">
            <a:avLst/>
          </a:prstGeom>
        </p:spPr>
        <p:txBody>
          <a:bodyPr wrap="square">
            <a:spAutoFit/>
          </a:bodyPr>
          <a:lstStyle/>
          <a:p>
            <a:pPr algn="just"/>
            <a:r>
              <a:rPr lang="en-US" sz="2800" dirty="0" smtClean="0">
                <a:latin typeface="+mj-lt"/>
              </a:rPr>
              <a:t>	1. </a:t>
            </a:r>
            <a:r>
              <a:rPr lang="vi-VN" sz="2800" dirty="0" smtClean="0">
                <a:latin typeface="+mj-lt"/>
              </a:rPr>
              <a:t>Máy </a:t>
            </a:r>
            <a:r>
              <a:rPr lang="vi-VN" sz="2800" dirty="0">
                <a:latin typeface="+mj-lt"/>
              </a:rPr>
              <a:t>tiện </a:t>
            </a:r>
            <a:r>
              <a:rPr lang="en-US" sz="2800" dirty="0" err="1" smtClean="0">
                <a:latin typeface="Tahoma" panose="020B0604030504040204" pitchFamily="34" charset="0"/>
                <a:ea typeface="Tahoma" panose="020B0604030504040204" pitchFamily="34" charset="0"/>
                <a:cs typeface="Tahoma" panose="020B0604030504040204" pitchFamily="34" charset="0"/>
              </a:rPr>
              <a:t>vạn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năng</a:t>
            </a:r>
            <a:endParaRPr lang="vi-VN" dirty="0">
              <a:latin typeface="Tahoma" panose="020B0604030504040204" pitchFamily="34" charset="0"/>
              <a:ea typeface="Tahoma" panose="020B0604030504040204" pitchFamily="34" charset="0"/>
              <a:cs typeface="Tahoma" panose="020B0604030504040204" pitchFamily="34" charset="0"/>
            </a:endParaRPr>
          </a:p>
        </p:txBody>
      </p:sp>
      <p:pic>
        <p:nvPicPr>
          <p:cNvPr id="7" name="Chỗ dành sẵn cho Nội dung 11">
            <a:extLst>
              <a:ext uri="{FF2B5EF4-FFF2-40B4-BE49-F238E27FC236}">
                <a16:creationId xmlns="" xmlns:a16="http://schemas.microsoft.com/office/drawing/2014/main" id="{CB6ECE21-E5E9-4DD9-A443-D86F3B346C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72393" y="2133600"/>
            <a:ext cx="7762656" cy="4564890"/>
          </a:xfrm>
        </p:spPr>
      </p:pic>
    </p:spTree>
    <p:extLst>
      <p:ext uri="{BB962C8B-B14F-4D97-AF65-F5344CB8AC3E}">
        <p14:creationId xmlns:p14="http://schemas.microsoft.com/office/powerpoint/2010/main" val="34819406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42587" y="186765"/>
            <a:ext cx="9434556" cy="584775"/>
          </a:xfrm>
          <a:prstGeom prst="rect">
            <a:avLst/>
          </a:prstGeom>
          <a:noFill/>
        </p:spPr>
        <p:txBody>
          <a:bodyPr wrap="square" rtlCol="0">
            <a:spAutoFit/>
          </a:bodyPr>
          <a:lstStyle/>
          <a:p>
            <a:pPr algn="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1. GIỚI THIỆU MỘT SỐ HÌNH ẢNH MÁY TIỆN</a:t>
            </a:r>
          </a:p>
        </p:txBody>
      </p:sp>
      <p:sp>
        <p:nvSpPr>
          <p:cNvPr id="3" name="Rectangle 2"/>
          <p:cNvSpPr/>
          <p:nvPr/>
        </p:nvSpPr>
        <p:spPr>
          <a:xfrm>
            <a:off x="1433384" y="1108536"/>
            <a:ext cx="9877167" cy="523220"/>
          </a:xfrm>
          <a:prstGeom prst="rect">
            <a:avLst/>
          </a:prstGeom>
        </p:spPr>
        <p:txBody>
          <a:bodyPr wrap="square">
            <a:spAutoFit/>
          </a:bodyPr>
          <a:lstStyle/>
          <a:p>
            <a:pPr algn="just"/>
            <a:r>
              <a:rPr lang="en-US" sz="2800" dirty="0" smtClean="0">
                <a:latin typeface="+mj-lt"/>
              </a:rPr>
              <a:t>	</a:t>
            </a:r>
            <a:r>
              <a:rPr lang="en-US" sz="2800" dirty="0" smtClean="0">
                <a:latin typeface="Tahoma" panose="020B0604030504040204" pitchFamily="34" charset="0"/>
                <a:ea typeface="Tahoma" panose="020B0604030504040204" pitchFamily="34" charset="0"/>
                <a:cs typeface="Tahoma" panose="020B0604030504040204" pitchFamily="34" charset="0"/>
              </a:rPr>
              <a:t>2. </a:t>
            </a:r>
            <a:r>
              <a:rPr lang="vi-VN" sz="2800" dirty="0" smtClean="0">
                <a:latin typeface="Tahoma" panose="020B0604030504040204" pitchFamily="34" charset="0"/>
                <a:ea typeface="Tahoma" panose="020B0604030504040204" pitchFamily="34" charset="0"/>
                <a:cs typeface="Tahoma" panose="020B0604030504040204" pitchFamily="34" charset="0"/>
              </a:rPr>
              <a:t>Máy </a:t>
            </a:r>
            <a:r>
              <a:rPr lang="vi-VN" sz="2800" dirty="0">
                <a:latin typeface="Tahoma" panose="020B0604030504040204" pitchFamily="34" charset="0"/>
                <a:ea typeface="Tahoma" panose="020B0604030504040204" pitchFamily="34" charset="0"/>
                <a:cs typeface="Tahoma" panose="020B0604030504040204" pitchFamily="34" charset="0"/>
              </a:rPr>
              <a:t>tiện </a:t>
            </a:r>
            <a:r>
              <a:rPr lang="en-US" sz="2800" dirty="0" err="1" smtClean="0">
                <a:latin typeface="Tahoma" panose="020B0604030504040204" pitchFamily="34" charset="0"/>
                <a:ea typeface="Tahoma" panose="020B0604030504040204" pitchFamily="34" charset="0"/>
                <a:cs typeface="Tahoma" panose="020B0604030504040204" pitchFamily="34" charset="0"/>
              </a:rPr>
              <a:t>đứng</a:t>
            </a:r>
            <a:endParaRPr lang="vi-VN" dirty="0">
              <a:latin typeface="Tahoma" panose="020B0604030504040204" pitchFamily="34" charset="0"/>
              <a:ea typeface="Tahoma" panose="020B0604030504040204" pitchFamily="34" charset="0"/>
              <a:cs typeface="Tahoma" panose="020B0604030504040204" pitchFamily="34" charset="0"/>
            </a:endParaRPr>
          </a:p>
        </p:txBody>
      </p:sp>
      <p:pic>
        <p:nvPicPr>
          <p:cNvPr id="5" name="Chỗ dành sẵn cho Nội dung 9">
            <a:extLst>
              <a:ext uri="{FF2B5EF4-FFF2-40B4-BE49-F238E27FC236}">
                <a16:creationId xmlns="" xmlns:a16="http://schemas.microsoft.com/office/drawing/2014/main" id="{A38F2BEB-6683-4B1E-9EA1-C01BD83C271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10249" y="1908755"/>
            <a:ext cx="8501448" cy="4854510"/>
          </a:xfrm>
        </p:spPr>
      </p:pic>
    </p:spTree>
    <p:extLst>
      <p:ext uri="{BB962C8B-B14F-4D97-AF65-F5344CB8AC3E}">
        <p14:creationId xmlns:p14="http://schemas.microsoft.com/office/powerpoint/2010/main" val="22530044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42587" y="186765"/>
            <a:ext cx="9434556"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1. GIỚI THIỆU MỘT SỐ HÌNH ẢNH MÁY TIỆN</a:t>
            </a:r>
          </a:p>
        </p:txBody>
      </p:sp>
      <p:sp>
        <p:nvSpPr>
          <p:cNvPr id="3" name="Rectangle 2"/>
          <p:cNvSpPr/>
          <p:nvPr/>
        </p:nvSpPr>
        <p:spPr>
          <a:xfrm>
            <a:off x="1433384" y="1108536"/>
            <a:ext cx="9877167" cy="523220"/>
          </a:xfrm>
          <a:prstGeom prst="rect">
            <a:avLst/>
          </a:prstGeom>
        </p:spPr>
        <p:txBody>
          <a:bodyPr wrap="square">
            <a:spAutoFit/>
          </a:bodyPr>
          <a:lstStyle/>
          <a:p>
            <a:pPr algn="just"/>
            <a:r>
              <a:rPr lang="en-US" sz="2800" dirty="0" smtClean="0">
                <a:latin typeface="+mj-lt"/>
              </a:rPr>
              <a:t>	</a:t>
            </a:r>
            <a:r>
              <a:rPr lang="en-US" sz="2800" dirty="0" smtClean="0">
                <a:latin typeface="Tahoma" panose="020B0604030504040204" pitchFamily="34" charset="0"/>
                <a:ea typeface="Tahoma" panose="020B0604030504040204" pitchFamily="34" charset="0"/>
                <a:cs typeface="Tahoma" panose="020B0604030504040204" pitchFamily="34" charset="0"/>
              </a:rPr>
              <a:t>3. </a:t>
            </a:r>
            <a:r>
              <a:rPr lang="vi-VN" sz="2800" dirty="0" smtClean="0">
                <a:latin typeface="Tahoma" panose="020B0604030504040204" pitchFamily="34" charset="0"/>
                <a:ea typeface="Tahoma" panose="020B0604030504040204" pitchFamily="34" charset="0"/>
                <a:cs typeface="Tahoma" panose="020B0604030504040204" pitchFamily="34" charset="0"/>
              </a:rPr>
              <a:t>Máy tiệ</a:t>
            </a:r>
            <a:r>
              <a:rPr lang="en-US" sz="2800" dirty="0" smtClean="0">
                <a:latin typeface="Tahoma" panose="020B0604030504040204" pitchFamily="34" charset="0"/>
                <a:ea typeface="Tahoma" panose="020B0604030504040204" pitchFamily="34" charset="0"/>
                <a:cs typeface="Tahoma" panose="020B0604030504040204" pitchFamily="34" charset="0"/>
              </a:rPr>
              <a:t>n </a:t>
            </a:r>
            <a:r>
              <a:rPr lang="en-US" sz="2800" dirty="0" err="1" smtClean="0">
                <a:latin typeface="Tahoma" panose="020B0604030504040204" pitchFamily="34" charset="0"/>
                <a:ea typeface="Tahoma" panose="020B0604030504040204" pitchFamily="34" charset="0"/>
                <a:cs typeface="Tahoma" panose="020B0604030504040204" pitchFamily="34" charset="0"/>
              </a:rPr>
              <a:t>cụt</a:t>
            </a:r>
            <a:endParaRPr lang="vi-VN" dirty="0">
              <a:latin typeface="Tahoma" panose="020B0604030504040204" pitchFamily="34" charset="0"/>
              <a:ea typeface="Tahoma" panose="020B0604030504040204" pitchFamily="34" charset="0"/>
              <a:cs typeface="Tahoma" panose="020B0604030504040204" pitchFamily="34" charset="0"/>
            </a:endParaRPr>
          </a:p>
        </p:txBody>
      </p:sp>
      <p:pic>
        <p:nvPicPr>
          <p:cNvPr id="5" name="Chỗ dành sẵn cho Nội dung 9">
            <a:extLst>
              <a:ext uri="{FF2B5EF4-FFF2-40B4-BE49-F238E27FC236}">
                <a16:creationId xmlns="" xmlns:a16="http://schemas.microsoft.com/office/drawing/2014/main" id="{0FB13EF4-D1C8-4504-A132-DD1EAF81D57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3113" y="1672281"/>
            <a:ext cx="8690918" cy="5185719"/>
          </a:xfrm>
        </p:spPr>
      </p:pic>
    </p:spTree>
    <p:extLst>
      <p:ext uri="{BB962C8B-B14F-4D97-AF65-F5344CB8AC3E}">
        <p14:creationId xmlns:p14="http://schemas.microsoft.com/office/powerpoint/2010/main" val="24912664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042587" y="186765"/>
            <a:ext cx="9434556"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1. GIỚI THIỆU MỘT SỐ HÌNH ẢNH MÁY TIỆN</a:t>
            </a:r>
          </a:p>
        </p:txBody>
      </p:sp>
      <p:sp>
        <p:nvSpPr>
          <p:cNvPr id="3" name="Rectangle 2"/>
          <p:cNvSpPr/>
          <p:nvPr/>
        </p:nvSpPr>
        <p:spPr>
          <a:xfrm>
            <a:off x="1433384" y="1108536"/>
            <a:ext cx="9877167" cy="523220"/>
          </a:xfrm>
          <a:prstGeom prst="rect">
            <a:avLst/>
          </a:prstGeom>
        </p:spPr>
        <p:txBody>
          <a:bodyPr wrap="square">
            <a:spAutoFit/>
          </a:bodyPr>
          <a:lstStyle/>
          <a:p>
            <a:pPr algn="just"/>
            <a:r>
              <a:rPr lang="en-US" sz="2800" dirty="0" smtClean="0">
                <a:latin typeface="+mj-lt"/>
              </a:rPr>
              <a:t>	</a:t>
            </a:r>
            <a:r>
              <a:rPr lang="en-US" sz="2800" dirty="0">
                <a:latin typeface="Tahoma" panose="020B0604030504040204" pitchFamily="34" charset="0"/>
                <a:ea typeface="Tahoma" panose="020B0604030504040204" pitchFamily="34" charset="0"/>
                <a:cs typeface="Tahoma" panose="020B0604030504040204" pitchFamily="34" charset="0"/>
              </a:rPr>
              <a:t>4</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vi-VN" sz="2800" dirty="0" smtClean="0">
                <a:latin typeface="Tahoma" panose="020B0604030504040204" pitchFamily="34" charset="0"/>
                <a:ea typeface="Tahoma" panose="020B0604030504040204" pitchFamily="34" charset="0"/>
                <a:cs typeface="Tahoma" panose="020B0604030504040204" pitchFamily="34" charset="0"/>
              </a:rPr>
              <a:t>Máy </a:t>
            </a:r>
            <a:r>
              <a:rPr lang="vi-VN" sz="2800" dirty="0">
                <a:latin typeface="Tahoma" panose="020B0604030504040204" pitchFamily="34" charset="0"/>
                <a:ea typeface="Tahoma" panose="020B0604030504040204" pitchFamily="34" charset="0"/>
                <a:cs typeface="Tahoma" panose="020B0604030504040204" pitchFamily="34" charset="0"/>
              </a:rPr>
              <a:t>tiện </a:t>
            </a:r>
            <a:r>
              <a:rPr lang="en-US" sz="2800" dirty="0" err="1" smtClean="0">
                <a:latin typeface="Tahoma" panose="020B0604030504040204" pitchFamily="34" charset="0"/>
                <a:ea typeface="Tahoma" panose="020B0604030504040204" pitchFamily="34" charset="0"/>
                <a:cs typeface="Tahoma" panose="020B0604030504040204" pitchFamily="34" charset="0"/>
              </a:rPr>
              <a:t>chuyên</a:t>
            </a:r>
            <a:r>
              <a:rPr lang="en-US" sz="2800" dirty="0" smtClean="0">
                <a:latin typeface="Tahoma" panose="020B0604030504040204" pitchFamily="34" charset="0"/>
                <a:ea typeface="Tahoma" panose="020B0604030504040204" pitchFamily="34" charset="0"/>
                <a:cs typeface="Tahoma" panose="020B0604030504040204" pitchFamily="34" charset="0"/>
              </a:rPr>
              <a:t> dung, …</a:t>
            </a:r>
            <a:endParaRPr lang="vi-VN" dirty="0">
              <a:latin typeface="Tahoma" panose="020B0604030504040204" pitchFamily="34" charset="0"/>
              <a:ea typeface="Tahoma" panose="020B0604030504040204" pitchFamily="34" charset="0"/>
              <a:cs typeface="Tahoma" panose="020B0604030504040204" pitchFamily="34" charset="0"/>
            </a:endParaRPr>
          </a:p>
        </p:txBody>
      </p:sp>
      <p:pic>
        <p:nvPicPr>
          <p:cNvPr id="5" name="Chỗ dành sẵn cho Nội dung 9">
            <a:extLst>
              <a:ext uri="{FF2B5EF4-FFF2-40B4-BE49-F238E27FC236}">
                <a16:creationId xmlns="" xmlns:a16="http://schemas.microsoft.com/office/drawing/2014/main" id="{0FB13EF4-D1C8-4504-A132-DD1EAF81D57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3113" y="1672281"/>
            <a:ext cx="8690918" cy="5185719"/>
          </a:xfrm>
        </p:spPr>
      </p:pic>
      <p:pic>
        <p:nvPicPr>
          <p:cNvPr id="7" name="Chỗ dành sẵn cho Nội dung 9">
            <a:extLst>
              <a:ext uri="{FF2B5EF4-FFF2-40B4-BE49-F238E27FC236}">
                <a16:creationId xmlns="" xmlns:a16="http://schemas.microsoft.com/office/drawing/2014/main" id="{62998721-1375-45F1-90B1-687D2AAA17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1135" y="1774617"/>
            <a:ext cx="9582665" cy="5083382"/>
          </a:xfrm>
          <a:prstGeom prst="rect">
            <a:avLst/>
          </a:prstGeom>
        </p:spPr>
      </p:pic>
    </p:spTree>
    <p:extLst>
      <p:ext uri="{BB962C8B-B14F-4D97-AF65-F5344CB8AC3E}">
        <p14:creationId xmlns:p14="http://schemas.microsoft.com/office/powerpoint/2010/main" val="33701763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584775"/>
          </a:xfrm>
          <a:prstGeom prst="rect">
            <a:avLst/>
          </a:prstGeom>
          <a:noFill/>
        </p:spPr>
        <p:txBody>
          <a:bodyPr wrap="square" rtlCol="0">
            <a:spAutoFit/>
          </a:bodyPr>
          <a:lstStyle/>
          <a:p>
            <a:pPr algn="ctr" defTabSz="457200"/>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2. </a:t>
            </a:r>
            <a:r>
              <a:rPr lang="en-US" sz="3200" b="1" dirty="0" err="1">
                <a:solidFill>
                  <a:srgbClr val="FF0000"/>
                </a:solidFill>
              </a:rPr>
              <a:t>Quy</a:t>
            </a:r>
            <a:r>
              <a:rPr lang="en-US" sz="3200" b="1" dirty="0">
                <a:solidFill>
                  <a:srgbClr val="FF0000"/>
                </a:solidFill>
              </a:rPr>
              <a:t> </a:t>
            </a:r>
            <a:r>
              <a:rPr lang="en-US" sz="3200" b="1" dirty="0" err="1">
                <a:solidFill>
                  <a:srgbClr val="FF0000"/>
                </a:solidFill>
              </a:rPr>
              <a:t>tắc</a:t>
            </a:r>
            <a:r>
              <a:rPr lang="en-US" sz="3200" b="1" dirty="0">
                <a:solidFill>
                  <a:srgbClr val="FF0000"/>
                </a:solidFill>
              </a:rPr>
              <a:t> </a:t>
            </a:r>
            <a:r>
              <a:rPr lang="en-US" sz="3200" b="1" dirty="0" err="1">
                <a:solidFill>
                  <a:srgbClr val="FF0000"/>
                </a:solidFill>
              </a:rPr>
              <a:t>làm</a:t>
            </a:r>
            <a:r>
              <a:rPr lang="en-US" sz="3200" b="1" dirty="0">
                <a:solidFill>
                  <a:srgbClr val="FF0000"/>
                </a:solidFill>
              </a:rPr>
              <a:t> </a:t>
            </a:r>
            <a:r>
              <a:rPr lang="en-US" sz="3200" b="1" dirty="0" err="1">
                <a:solidFill>
                  <a:srgbClr val="FF0000"/>
                </a:solidFill>
              </a:rPr>
              <a:t>việc</a:t>
            </a:r>
            <a:r>
              <a:rPr lang="en-US" sz="3200" b="1" dirty="0">
                <a:solidFill>
                  <a:srgbClr val="FF0000"/>
                </a:solidFill>
              </a:rPr>
              <a:t> an </a:t>
            </a:r>
            <a:r>
              <a:rPr lang="en-US" sz="3200" b="1" dirty="0" err="1">
                <a:solidFill>
                  <a:srgbClr val="FF0000"/>
                </a:solidFill>
              </a:rPr>
              <a:t>toàn</a:t>
            </a:r>
            <a:r>
              <a:rPr lang="en-US" sz="3200" b="1" dirty="0">
                <a:solidFill>
                  <a:srgbClr val="FF0000"/>
                </a:solidFill>
              </a:rPr>
              <a:t> </a:t>
            </a:r>
            <a:r>
              <a:rPr lang="en-US" sz="3200" b="1" dirty="0" err="1">
                <a:solidFill>
                  <a:srgbClr val="FF0000"/>
                </a:solidFill>
              </a:rPr>
              <a:t>trên</a:t>
            </a:r>
            <a:r>
              <a:rPr lang="en-US" sz="3200" b="1" dirty="0">
                <a:solidFill>
                  <a:srgbClr val="FF0000"/>
                </a:solidFill>
              </a:rPr>
              <a:t> </a:t>
            </a:r>
            <a:r>
              <a:rPr lang="en-US" sz="3200" b="1" dirty="0" err="1">
                <a:solidFill>
                  <a:srgbClr val="FF0000"/>
                </a:solidFill>
              </a:rPr>
              <a:t>máy</a:t>
            </a:r>
            <a:r>
              <a:rPr lang="en-US" sz="3200" b="1" dirty="0">
                <a:solidFill>
                  <a:srgbClr val="FF0000"/>
                </a:solidFill>
              </a:rPr>
              <a:t> </a:t>
            </a:r>
            <a:r>
              <a:rPr lang="en-US" sz="3200" b="1" dirty="0" err="1">
                <a:solidFill>
                  <a:srgbClr val="FF0000"/>
                </a:solidFill>
              </a:rPr>
              <a:t>tiện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5693866"/>
          </a:xfrm>
          <a:prstGeom prst="rect">
            <a:avLst/>
          </a:prstGeom>
          <a:noFill/>
        </p:spPr>
        <p:txBody>
          <a:bodyPr wrap="square" rtlCol="0">
            <a:spAutoFit/>
          </a:bodyPr>
          <a:lstStyle/>
          <a:p>
            <a:pPr fontAlgn="base"/>
            <a:r>
              <a:rPr lang="vi-VN" sz="2800" dirty="0" smtClean="0"/>
              <a:t>1</a:t>
            </a:r>
            <a:r>
              <a:rPr lang="en-US" sz="2800" dirty="0" smtClean="0"/>
              <a:t>. </a:t>
            </a:r>
            <a:r>
              <a:rPr lang="vi-VN" sz="2800" dirty="0" smtClean="0"/>
              <a:t>Lắp </a:t>
            </a:r>
            <a:r>
              <a:rPr lang="vi-VN" sz="2800" dirty="0"/>
              <a:t>đặt một tấm bảo vệ trên máy tiện để phòng ngừa phoi hoặc dầu làm mát văng ra trong khi gia công.</a:t>
            </a:r>
          </a:p>
          <a:p>
            <a:pPr fontAlgn="base"/>
            <a:r>
              <a:rPr lang="vi-VN" sz="2800" dirty="0" smtClean="0"/>
              <a:t>2</a:t>
            </a:r>
            <a:r>
              <a:rPr lang="en-US" sz="2800" dirty="0" smtClean="0"/>
              <a:t>. </a:t>
            </a:r>
            <a:r>
              <a:rPr lang="vi-VN" sz="2800" dirty="0" smtClean="0"/>
              <a:t>Sử </a:t>
            </a:r>
            <a:r>
              <a:rPr lang="vi-VN" sz="2800" dirty="0"/>
              <a:t>dụng thiết bị chống rung khi gia công trên máy một vật thể dài.</a:t>
            </a:r>
          </a:p>
          <a:p>
            <a:pPr fontAlgn="base"/>
            <a:r>
              <a:rPr lang="vi-VN" sz="2800" dirty="0" smtClean="0"/>
              <a:t>3</a:t>
            </a:r>
            <a:r>
              <a:rPr lang="en-US" sz="2800" dirty="0" smtClean="0"/>
              <a:t>. </a:t>
            </a:r>
            <a:r>
              <a:rPr lang="vi-VN" sz="2800" dirty="0" smtClean="0"/>
              <a:t>Không </a:t>
            </a:r>
            <a:r>
              <a:rPr lang="vi-VN" sz="2800" dirty="0"/>
              <a:t>để các dụng cụ cầm tay trên bàn trục chính mà để ở một hộp dụng cụ riêng biệt.</a:t>
            </a:r>
          </a:p>
          <a:p>
            <a:pPr fontAlgn="base"/>
            <a:r>
              <a:rPr lang="vi-VN" sz="2800" dirty="0" smtClean="0"/>
              <a:t>4</a:t>
            </a:r>
            <a:r>
              <a:rPr lang="en-US" sz="2800" dirty="0" smtClean="0"/>
              <a:t>. </a:t>
            </a:r>
            <a:r>
              <a:rPr lang="vi-VN" sz="2800" dirty="0" smtClean="0"/>
              <a:t>Cần </a:t>
            </a:r>
            <a:r>
              <a:rPr lang="vi-VN" sz="2800" dirty="0"/>
              <a:t>đeo kính bảo vệ trong lúc gia công cắt.</a:t>
            </a:r>
          </a:p>
          <a:p>
            <a:pPr fontAlgn="base"/>
            <a:r>
              <a:rPr lang="vi-VN" sz="2800" dirty="0" smtClean="0"/>
              <a:t>5</a:t>
            </a:r>
            <a:r>
              <a:rPr lang="en-US" sz="2800" dirty="0" smtClean="0"/>
              <a:t>. </a:t>
            </a:r>
            <a:r>
              <a:rPr lang="vi-VN" sz="2800" dirty="0" smtClean="0"/>
              <a:t>Đầu </a:t>
            </a:r>
            <a:r>
              <a:rPr lang="vi-VN" sz="2800" dirty="0"/>
              <a:t>cặp cần được cố định chắc chắn càng ngắn càng tốt.</a:t>
            </a:r>
          </a:p>
          <a:p>
            <a:pPr fontAlgn="base"/>
            <a:r>
              <a:rPr lang="vi-VN" sz="2800" dirty="0" smtClean="0"/>
              <a:t>6</a:t>
            </a:r>
            <a:r>
              <a:rPr lang="en-US" sz="2800" dirty="0" smtClean="0"/>
              <a:t>. </a:t>
            </a:r>
            <a:r>
              <a:rPr lang="vi-VN" sz="2800" dirty="0" smtClean="0"/>
              <a:t>Mặc </a:t>
            </a:r>
            <a:r>
              <a:rPr lang="vi-VN" sz="2800" dirty="0"/>
              <a:t>đồng phục gọn gàng để tránh bị vướng vào vật gia công trên máy hoặc mâm cặp.</a:t>
            </a:r>
          </a:p>
          <a:p>
            <a:pPr fontAlgn="base"/>
            <a:r>
              <a:rPr lang="vi-VN" sz="2800" dirty="0" smtClean="0"/>
              <a:t>7</a:t>
            </a:r>
            <a:r>
              <a:rPr lang="en-US" sz="2800" dirty="0" smtClean="0"/>
              <a:t>. </a:t>
            </a:r>
            <a:r>
              <a:rPr lang="vi-VN" sz="2800" dirty="0" smtClean="0"/>
              <a:t>Không </a:t>
            </a:r>
            <a:r>
              <a:rPr lang="vi-VN" sz="2800" dirty="0"/>
              <a:t>đeo găng tay</a:t>
            </a:r>
            <a:r>
              <a:rPr lang="en-US" sz="2800" dirty="0"/>
              <a:t>.</a:t>
            </a:r>
            <a:endParaRPr lang="vi-VN" sz="2800" dirty="0"/>
          </a:p>
          <a:p>
            <a:pPr fontAlgn="base"/>
            <a:r>
              <a:rPr lang="vi-VN" sz="2800" dirty="0" smtClean="0"/>
              <a:t>8</a:t>
            </a:r>
            <a:r>
              <a:rPr lang="en-US" sz="2800" dirty="0" smtClean="0"/>
              <a:t>. </a:t>
            </a:r>
            <a:r>
              <a:rPr lang="vi-VN" sz="2800" dirty="0" smtClean="0"/>
              <a:t>Sử </a:t>
            </a:r>
            <a:r>
              <a:rPr lang="vi-VN" sz="2800" dirty="0"/>
              <a:t>dụng chổi quét để dọn sạch phoi. Không sử dụng khí nén.</a:t>
            </a:r>
          </a:p>
        </p:txBody>
      </p:sp>
    </p:spTree>
    <p:extLst>
      <p:ext uri="{BB962C8B-B14F-4D97-AF65-F5344CB8AC3E}">
        <p14:creationId xmlns:p14="http://schemas.microsoft.com/office/powerpoint/2010/main" val="20935726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414876" y="271417"/>
            <a:ext cx="9959932"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3</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a:solidFill>
                  <a:srgbClr val="FF0000"/>
                </a:solidFill>
              </a:rPr>
              <a:t>N</a:t>
            </a:r>
            <a:r>
              <a:rPr lang="en-US" sz="3200" b="1" dirty="0" err="1">
                <a:solidFill>
                  <a:srgbClr val="FF0000"/>
                </a:solidFill>
              </a:rPr>
              <a:t>guyên</a:t>
            </a:r>
            <a:r>
              <a:rPr lang="en-US" sz="3200" b="1" dirty="0">
                <a:solidFill>
                  <a:srgbClr val="FF0000"/>
                </a:solidFill>
              </a:rPr>
              <a:t> </a:t>
            </a:r>
            <a:r>
              <a:rPr lang="en-US" sz="3200" b="1" dirty="0" err="1">
                <a:solidFill>
                  <a:srgbClr val="FF0000"/>
                </a:solidFill>
              </a:rPr>
              <a:t>nhân</a:t>
            </a:r>
            <a:r>
              <a:rPr lang="en-US" sz="3200" b="1" dirty="0">
                <a:solidFill>
                  <a:srgbClr val="FF0000"/>
                </a:solidFill>
              </a:rPr>
              <a:t> </a:t>
            </a:r>
            <a:r>
              <a:rPr lang="en-US" sz="3200" b="1" dirty="0" err="1">
                <a:solidFill>
                  <a:srgbClr val="FF0000"/>
                </a:solidFill>
              </a:rPr>
              <a:t>gây</a:t>
            </a:r>
            <a:r>
              <a:rPr lang="en-US" sz="3200" b="1" dirty="0">
                <a:solidFill>
                  <a:srgbClr val="FF0000"/>
                </a:solidFill>
              </a:rPr>
              <a:t> </a:t>
            </a:r>
            <a:r>
              <a:rPr lang="en-US" sz="3200" b="1" dirty="0" err="1">
                <a:solidFill>
                  <a:srgbClr val="FF0000"/>
                </a:solidFill>
              </a:rPr>
              <a:t>ra</a:t>
            </a:r>
            <a:r>
              <a:rPr lang="en-US" sz="3200" b="1" dirty="0">
                <a:solidFill>
                  <a:srgbClr val="FF0000"/>
                </a:solidFill>
              </a:rPr>
              <a:t> tai </a:t>
            </a:r>
            <a:r>
              <a:rPr lang="en-US" sz="3200" b="1" dirty="0" err="1" smtClean="0">
                <a:solidFill>
                  <a:srgbClr val="FF0000"/>
                </a:solidFill>
              </a:rPr>
              <a:t>nạn</a:t>
            </a:r>
            <a:r>
              <a:rPr lang="en-US" sz="3200" b="1" dirty="0" smtClean="0">
                <a:solidFill>
                  <a:srgbClr val="FF0000"/>
                </a:solidFill>
              </a:rPr>
              <a:t>, BP </a:t>
            </a:r>
            <a:r>
              <a:rPr lang="en-US" sz="3200" b="1" dirty="0" err="1" smtClean="0">
                <a:solidFill>
                  <a:srgbClr val="FF0000"/>
                </a:solidFill>
              </a:rPr>
              <a:t>khắc</a:t>
            </a:r>
            <a:r>
              <a:rPr lang="en-US" sz="3200" b="1" dirty="0" smtClean="0">
                <a:solidFill>
                  <a:srgbClr val="FF0000"/>
                </a:solidFill>
              </a:rPr>
              <a:t> </a:t>
            </a:r>
            <a:r>
              <a:rPr lang="en-US" sz="3200" b="1" dirty="0" err="1" smtClean="0">
                <a:solidFill>
                  <a:srgbClr val="FF0000"/>
                </a:solidFill>
              </a:rPr>
              <a:t>phục</a:t>
            </a:r>
            <a:endParaRPr lang="en-US" sz="3200" b="1" dirty="0">
              <a:solidFill>
                <a:srgbClr val="008000"/>
              </a:solidFill>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954107"/>
          </a:xfrm>
          <a:prstGeom prst="rect">
            <a:avLst/>
          </a:prstGeom>
          <a:noFill/>
        </p:spPr>
        <p:txBody>
          <a:bodyPr wrap="square" rtlCol="0">
            <a:spAutoFit/>
          </a:bodyPr>
          <a:lstStyle/>
          <a:p>
            <a:pPr marL="514350" indent="-514350" fontAlgn="base">
              <a:buAutoNum type="arabicPeriod"/>
            </a:pPr>
            <a:r>
              <a:rPr lang="en-US" sz="2800" dirty="0" err="1" smtClean="0">
                <a:latin typeface="Tahoma" panose="020B0604030504040204" pitchFamily="34" charset="0"/>
                <a:ea typeface="Tahoma" panose="020B0604030504040204" pitchFamily="34" charset="0"/>
                <a:cs typeface="Tahoma" panose="020B0604030504040204" pitchFamily="34" charset="0"/>
              </a:rPr>
              <a:t>Phoi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bắn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vào</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mắt</a:t>
            </a:r>
            <a:r>
              <a:rPr lang="vi-VN" sz="2800" dirty="0" smtClean="0">
                <a:latin typeface="Tahoma" panose="020B0604030504040204" pitchFamily="34" charset="0"/>
                <a:ea typeface="Tahoma" panose="020B0604030504040204" pitchFamily="34" charset="0"/>
                <a:cs typeface="Tahoma" panose="020B0604030504040204" pitchFamily="34" charset="0"/>
              </a:rPr>
              <a:t>.</a:t>
            </a:r>
            <a:endParaRPr lang="en-US" sz="2800" dirty="0" smtClean="0">
              <a:latin typeface="Tahoma" panose="020B0604030504040204" pitchFamily="34" charset="0"/>
              <a:ea typeface="Tahoma" panose="020B0604030504040204" pitchFamily="34" charset="0"/>
              <a:cs typeface="Tahoma" panose="020B0604030504040204" pitchFamily="34" charset="0"/>
            </a:endParaRPr>
          </a:p>
          <a:p>
            <a:pPr fontAlgn="base"/>
            <a:endParaRPr lang="vi-VN" sz="2800" dirty="0" smtClean="0"/>
          </a:p>
        </p:txBody>
      </p:sp>
      <p:pic>
        <p:nvPicPr>
          <p:cNvPr id="7" name="Chỗ dành sẵn cho Nội dung 4">
            <a:extLst>
              <a:ext uri="{FF2B5EF4-FFF2-40B4-BE49-F238E27FC236}">
                <a16:creationId xmlns="" xmlns:a16="http://schemas.microsoft.com/office/drawing/2014/main" id="{CD676CC2-A40F-4127-9D05-5BEBD07E9A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05449" y="1828800"/>
            <a:ext cx="7978786" cy="4932362"/>
          </a:xfrm>
        </p:spPr>
      </p:pic>
    </p:spTree>
    <p:extLst>
      <p:ext uri="{BB962C8B-B14F-4D97-AF65-F5344CB8AC3E}">
        <p14:creationId xmlns:p14="http://schemas.microsoft.com/office/powerpoint/2010/main" val="42606019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1077218"/>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3</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a:solidFill>
                  <a:srgbClr val="FF0000"/>
                </a:solidFill>
              </a:rPr>
              <a:t>N</a:t>
            </a:r>
            <a:r>
              <a:rPr lang="en-US" sz="3200" b="1" dirty="0" err="1">
                <a:solidFill>
                  <a:srgbClr val="FF0000"/>
                </a:solidFill>
              </a:rPr>
              <a:t>guyên</a:t>
            </a:r>
            <a:r>
              <a:rPr lang="en-US" sz="3200" b="1" dirty="0">
                <a:solidFill>
                  <a:srgbClr val="FF0000"/>
                </a:solidFill>
              </a:rPr>
              <a:t> </a:t>
            </a:r>
            <a:r>
              <a:rPr lang="en-US" sz="3200" b="1" dirty="0" err="1">
                <a:solidFill>
                  <a:srgbClr val="FF0000"/>
                </a:solidFill>
              </a:rPr>
              <a:t>nhân</a:t>
            </a:r>
            <a:r>
              <a:rPr lang="en-US" sz="3200" b="1" dirty="0">
                <a:solidFill>
                  <a:srgbClr val="FF0000"/>
                </a:solidFill>
              </a:rPr>
              <a:t> </a:t>
            </a:r>
            <a:r>
              <a:rPr lang="en-US" sz="3200" b="1" dirty="0" err="1">
                <a:solidFill>
                  <a:srgbClr val="FF0000"/>
                </a:solidFill>
              </a:rPr>
              <a:t>gây</a:t>
            </a:r>
            <a:r>
              <a:rPr lang="en-US" sz="3200" b="1" dirty="0">
                <a:solidFill>
                  <a:srgbClr val="FF0000"/>
                </a:solidFill>
              </a:rPr>
              <a:t> </a:t>
            </a:r>
            <a:r>
              <a:rPr lang="en-US" sz="3200" b="1" dirty="0" err="1">
                <a:solidFill>
                  <a:srgbClr val="FF0000"/>
                </a:solidFill>
              </a:rPr>
              <a:t>ra</a:t>
            </a:r>
            <a:r>
              <a:rPr lang="en-US" sz="3200" b="1" dirty="0">
                <a:solidFill>
                  <a:srgbClr val="FF0000"/>
                </a:solidFill>
              </a:rPr>
              <a:t> tai </a:t>
            </a:r>
            <a:r>
              <a:rPr lang="en-US" sz="3200" b="1" dirty="0" err="1">
                <a:solidFill>
                  <a:srgbClr val="FF0000"/>
                </a:solidFill>
              </a:rPr>
              <a:t>nạn</a:t>
            </a:r>
            <a:r>
              <a:rPr lang="en-US" sz="3200" b="1" dirty="0">
                <a:solidFill>
                  <a:srgbClr val="FF0000"/>
                </a:solidFill>
              </a:rPr>
              <a:t>, BP </a:t>
            </a:r>
            <a:r>
              <a:rPr lang="en-US" sz="3200" b="1" dirty="0" err="1">
                <a:solidFill>
                  <a:srgbClr val="FF0000"/>
                </a:solidFill>
              </a:rPr>
              <a:t>khắc</a:t>
            </a:r>
            <a:r>
              <a:rPr lang="en-US" sz="3200" b="1" dirty="0">
                <a:solidFill>
                  <a:srgbClr val="FF0000"/>
                </a:solidFill>
              </a:rPr>
              <a:t> </a:t>
            </a:r>
            <a:r>
              <a:rPr lang="en-US" sz="3200" b="1" dirty="0" err="1">
                <a:solidFill>
                  <a:srgbClr val="FF0000"/>
                </a:solidFill>
              </a:rPr>
              <a:t>phục</a:t>
            </a:r>
            <a:endParaRPr lang="en-US" sz="3200" b="1" dirty="0">
              <a:solidFill>
                <a:srgbClr val="008000"/>
              </a:solidFill>
              <a:ea typeface="Tahoma" panose="020B0604030504040204" pitchFamily="34" charset="0"/>
              <a:cs typeface="Tahoma" panose="020B0604030504040204" pitchFamily="34" charset="0"/>
            </a:endParaRPr>
          </a:p>
          <a:p>
            <a:pPr algn="ctr" defTabSz="457200"/>
            <a:endParaRPr lang="en-US" sz="3200" b="1" dirty="0">
              <a:solidFill>
                <a:srgbClr val="008000"/>
              </a:solidFill>
              <a:ea typeface="Tahoma" panose="020B0604030504040204" pitchFamily="34" charset="0"/>
              <a:cs typeface="Tahoma" panose="020B0604030504040204" pitchFamily="34" charset="0"/>
            </a:endParaRPr>
          </a:p>
        </p:txBody>
      </p:sp>
      <p:sp>
        <p:nvSpPr>
          <p:cNvPr id="2" name="TextBox 1"/>
          <p:cNvSpPr txBox="1"/>
          <p:nvPr/>
        </p:nvSpPr>
        <p:spPr>
          <a:xfrm>
            <a:off x="1269934" y="1154343"/>
            <a:ext cx="10186587" cy="523220"/>
          </a:xfrm>
          <a:prstGeom prst="rect">
            <a:avLst/>
          </a:prstGeom>
          <a:noFill/>
        </p:spPr>
        <p:txBody>
          <a:bodyPr wrap="square" rtlCol="0">
            <a:spAutoFit/>
          </a:bodyPr>
          <a:lstStyle/>
          <a:p>
            <a:pPr fontAlgn="base"/>
            <a:r>
              <a:rPr lang="en-US" sz="2800" dirty="0" smtClean="0">
                <a:latin typeface="Tahoma" panose="020B0604030504040204" pitchFamily="34" charset="0"/>
                <a:ea typeface="Tahoma" panose="020B0604030504040204" pitchFamily="34" charset="0"/>
                <a:cs typeface="Tahoma" panose="020B0604030504040204" pitchFamily="34" charset="0"/>
              </a:rPr>
              <a:t>2. </a:t>
            </a:r>
            <a:r>
              <a:rPr lang="en-US" sz="2800" dirty="0" err="1" smtClean="0">
                <a:latin typeface="Tahoma" panose="020B0604030504040204" pitchFamily="34" charset="0"/>
                <a:ea typeface="Tahoma" panose="020B0604030504040204" pitchFamily="34" charset="0"/>
                <a:cs typeface="Tahoma" panose="020B0604030504040204" pitchFamily="34" charset="0"/>
              </a:rPr>
              <a:t>Quần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áo</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và</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tóc</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bị</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cuốn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vào</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máy</a:t>
            </a:r>
            <a:r>
              <a:rPr lang="vi-VN" sz="2800" dirty="0" smtClean="0">
                <a:latin typeface="Tahoma" panose="020B0604030504040204" pitchFamily="34" charset="0"/>
                <a:ea typeface="Tahoma" panose="020B0604030504040204" pitchFamily="34" charset="0"/>
                <a:cs typeface="Tahoma" panose="020B0604030504040204" pitchFamily="34" charset="0"/>
              </a:rPr>
              <a:t>.</a:t>
            </a:r>
            <a:endParaRPr lang="vi-VN" sz="2800" dirty="0"/>
          </a:p>
        </p:txBody>
      </p:sp>
      <p:pic>
        <p:nvPicPr>
          <p:cNvPr id="5" name="Chỗ dành sẵn cho Nội dung 4">
            <a:extLst>
              <a:ext uri="{FF2B5EF4-FFF2-40B4-BE49-F238E27FC236}">
                <a16:creationId xmlns="" xmlns:a16="http://schemas.microsoft.com/office/drawing/2014/main" id="{BE03AFD0-7D92-4BCE-BFBB-4DBC9C3479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04036" y="1998473"/>
            <a:ext cx="8419336" cy="4453527"/>
          </a:xfrm>
        </p:spPr>
      </p:pic>
    </p:spTree>
    <p:extLst>
      <p:ext uri="{BB962C8B-B14F-4D97-AF65-F5344CB8AC3E}">
        <p14:creationId xmlns:p14="http://schemas.microsoft.com/office/powerpoint/2010/main" val="18058951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1077218"/>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4. </a:t>
            </a:r>
            <a:r>
              <a:rPr lang="vi-VN" sz="3200" b="1" dirty="0">
                <a:solidFill>
                  <a:srgbClr val="FF0000"/>
                </a:solidFill>
              </a:rPr>
              <a:t>N</a:t>
            </a:r>
            <a:r>
              <a:rPr lang="en-US" sz="3200" b="1" dirty="0" err="1">
                <a:solidFill>
                  <a:srgbClr val="FF0000"/>
                </a:solidFill>
              </a:rPr>
              <a:t>guyên</a:t>
            </a:r>
            <a:r>
              <a:rPr lang="en-US" sz="3200" b="1" dirty="0">
                <a:solidFill>
                  <a:srgbClr val="FF0000"/>
                </a:solidFill>
              </a:rPr>
              <a:t> </a:t>
            </a:r>
            <a:r>
              <a:rPr lang="en-US" sz="3200" b="1" dirty="0" err="1">
                <a:solidFill>
                  <a:srgbClr val="FF0000"/>
                </a:solidFill>
              </a:rPr>
              <a:t>nhân</a:t>
            </a:r>
            <a:r>
              <a:rPr lang="en-US" sz="3200" b="1" dirty="0">
                <a:solidFill>
                  <a:srgbClr val="FF0000"/>
                </a:solidFill>
              </a:rPr>
              <a:t> </a:t>
            </a:r>
            <a:r>
              <a:rPr lang="en-US" sz="3200" b="1" dirty="0" err="1">
                <a:solidFill>
                  <a:srgbClr val="FF0000"/>
                </a:solidFill>
              </a:rPr>
              <a:t>gây</a:t>
            </a:r>
            <a:r>
              <a:rPr lang="en-US" sz="3200" b="1" dirty="0">
                <a:solidFill>
                  <a:srgbClr val="FF0000"/>
                </a:solidFill>
              </a:rPr>
              <a:t> </a:t>
            </a:r>
            <a:r>
              <a:rPr lang="en-US" sz="3200" b="1" dirty="0" err="1">
                <a:solidFill>
                  <a:srgbClr val="FF0000"/>
                </a:solidFill>
              </a:rPr>
              <a:t>ra</a:t>
            </a:r>
            <a:r>
              <a:rPr lang="en-US" sz="3200" b="1" dirty="0">
                <a:solidFill>
                  <a:srgbClr val="FF0000"/>
                </a:solidFill>
              </a:rPr>
              <a:t> tai </a:t>
            </a:r>
            <a:r>
              <a:rPr lang="en-US" sz="3200" b="1" dirty="0" err="1">
                <a:solidFill>
                  <a:srgbClr val="FF0000"/>
                </a:solidFill>
              </a:rPr>
              <a:t>nạn</a:t>
            </a:r>
            <a:r>
              <a:rPr lang="en-US" sz="3200" b="1" dirty="0">
                <a:solidFill>
                  <a:srgbClr val="FF0000"/>
                </a:solidFill>
              </a:rPr>
              <a:t>, BP </a:t>
            </a:r>
            <a:r>
              <a:rPr lang="en-US" sz="3200" b="1" dirty="0" err="1">
                <a:solidFill>
                  <a:srgbClr val="FF0000"/>
                </a:solidFill>
              </a:rPr>
              <a:t>khắc</a:t>
            </a:r>
            <a:r>
              <a:rPr lang="en-US" sz="3200" b="1" dirty="0">
                <a:solidFill>
                  <a:srgbClr val="FF0000"/>
                </a:solidFill>
              </a:rPr>
              <a:t> </a:t>
            </a:r>
            <a:r>
              <a:rPr lang="en-US" sz="3200" b="1" dirty="0" err="1">
                <a:solidFill>
                  <a:srgbClr val="FF0000"/>
                </a:solidFill>
              </a:rPr>
              <a:t>phục</a:t>
            </a:r>
            <a:endParaRPr lang="en-US" sz="3200" b="1" dirty="0">
              <a:solidFill>
                <a:srgbClr val="008000"/>
              </a:solidFill>
              <a:ea typeface="Tahoma" panose="020B0604030504040204" pitchFamily="34" charset="0"/>
              <a:cs typeface="Tahoma" panose="020B0604030504040204" pitchFamily="34" charset="0"/>
            </a:endParaRPr>
          </a:p>
          <a:p>
            <a:pPr algn="ctr" defTabSz="457200"/>
            <a:endParaRPr lang="en-US" sz="3200" b="1" dirty="0">
              <a:solidFill>
                <a:srgbClr val="008000"/>
              </a:solidFill>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523220"/>
          </a:xfrm>
          <a:prstGeom prst="rect">
            <a:avLst/>
          </a:prstGeom>
          <a:noFill/>
        </p:spPr>
        <p:txBody>
          <a:bodyPr wrap="square" rtlCol="0">
            <a:spAutoFit/>
          </a:bodyPr>
          <a:lstStyle/>
          <a:p>
            <a:pPr fontAlgn="base"/>
            <a:r>
              <a:rPr lang="en-US" sz="2800" dirty="0" smtClean="0">
                <a:latin typeface="Tahoma" panose="020B0604030504040204" pitchFamily="34" charset="0"/>
                <a:ea typeface="Tahoma" panose="020B0604030504040204" pitchFamily="34" charset="0"/>
                <a:cs typeface="Tahoma" panose="020B0604030504040204" pitchFamily="34" charset="0"/>
              </a:rPr>
              <a:t>3. </a:t>
            </a:r>
            <a:r>
              <a:rPr lang="en-US" sz="2800" dirty="0" err="1" smtClean="0">
                <a:latin typeface="Tahoma" panose="020B0604030504040204" pitchFamily="34" charset="0"/>
                <a:ea typeface="Tahoma" panose="020B0604030504040204" pitchFamily="34" charset="0"/>
                <a:cs typeface="Tahoma" panose="020B0604030504040204" pitchFamily="34" charset="0"/>
              </a:rPr>
              <a:t>Đứt</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tay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chân</a:t>
            </a:r>
            <a:r>
              <a:rPr lang="en-US" sz="2800" dirty="0" smtClean="0">
                <a:latin typeface="Tahoma" panose="020B0604030504040204" pitchFamily="34" charset="0"/>
                <a:ea typeface="Tahoma" panose="020B0604030504040204" pitchFamily="34" charset="0"/>
                <a:cs typeface="Tahoma" panose="020B0604030504040204" pitchFamily="34" charset="0"/>
              </a:rPr>
              <a:t> do </a:t>
            </a:r>
            <a:r>
              <a:rPr lang="en-US" sz="2800" dirty="0" err="1" smtClean="0">
                <a:latin typeface="Tahoma" panose="020B0604030504040204" pitchFamily="34" charset="0"/>
                <a:ea typeface="Tahoma" panose="020B0604030504040204" pitchFamily="34" charset="0"/>
                <a:cs typeface="Tahoma" panose="020B0604030504040204" pitchFamily="34" charset="0"/>
              </a:rPr>
              <a:t>phoi</a:t>
            </a:r>
            <a:r>
              <a:rPr lang="vi-VN" sz="2800" dirty="0" smtClean="0">
                <a:latin typeface="Tahoma" panose="020B0604030504040204" pitchFamily="34" charset="0"/>
                <a:ea typeface="Tahoma" panose="020B0604030504040204" pitchFamily="34" charset="0"/>
                <a:cs typeface="Tahoma" panose="020B0604030504040204" pitchFamily="34" charset="0"/>
              </a:rPr>
              <a:t>.</a:t>
            </a:r>
            <a:endParaRPr lang="vi-VN" sz="2800" dirty="0">
              <a:latin typeface="Tahoma" panose="020B0604030504040204" pitchFamily="34" charset="0"/>
              <a:ea typeface="Tahoma" panose="020B0604030504040204" pitchFamily="34" charset="0"/>
              <a:cs typeface="Tahoma" panose="020B0604030504040204" pitchFamily="34" charset="0"/>
            </a:endParaRPr>
          </a:p>
        </p:txBody>
      </p:sp>
      <p:pic>
        <p:nvPicPr>
          <p:cNvPr id="5" name="Chỗ dành sẵn cho Nội dung 4">
            <a:extLst>
              <a:ext uri="{FF2B5EF4-FFF2-40B4-BE49-F238E27FC236}">
                <a16:creationId xmlns="" xmlns:a16="http://schemas.microsoft.com/office/drawing/2014/main" id="{73187666-6EA6-4F4E-B271-7D5CD187974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17124" y="1812763"/>
            <a:ext cx="8903044" cy="5096853"/>
          </a:xfrm>
        </p:spPr>
      </p:pic>
    </p:spTree>
    <p:extLst>
      <p:ext uri="{BB962C8B-B14F-4D97-AF65-F5344CB8AC3E}">
        <p14:creationId xmlns:p14="http://schemas.microsoft.com/office/powerpoint/2010/main" val="8117072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69503"/>
            <a:ext cx="9959932" cy="1077218"/>
          </a:xfrm>
          <a:prstGeom prst="rect">
            <a:avLst/>
          </a:prstGeom>
          <a:noFill/>
        </p:spPr>
        <p:txBody>
          <a:bodyPr wrap="square" rtlCol="0">
            <a:spAutoFit/>
          </a:bodyPr>
          <a:lstStyle/>
          <a:p>
            <a:pPr algn="ctr" defTabSz="457200"/>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3. </a:t>
            </a:r>
            <a:r>
              <a:rPr lang="vi-VN" sz="3200" b="1" dirty="0">
                <a:solidFill>
                  <a:srgbClr val="FF0000"/>
                </a:solidFill>
              </a:rPr>
              <a:t>N</a:t>
            </a:r>
            <a:r>
              <a:rPr lang="en-US" sz="3200" b="1" dirty="0" err="1">
                <a:solidFill>
                  <a:srgbClr val="FF0000"/>
                </a:solidFill>
              </a:rPr>
              <a:t>guyên</a:t>
            </a:r>
            <a:r>
              <a:rPr lang="en-US" sz="3200" b="1" dirty="0">
                <a:solidFill>
                  <a:srgbClr val="FF0000"/>
                </a:solidFill>
              </a:rPr>
              <a:t> </a:t>
            </a:r>
            <a:r>
              <a:rPr lang="en-US" sz="3200" b="1" dirty="0" err="1">
                <a:solidFill>
                  <a:srgbClr val="FF0000"/>
                </a:solidFill>
              </a:rPr>
              <a:t>nhân</a:t>
            </a:r>
            <a:r>
              <a:rPr lang="en-US" sz="3200" b="1" dirty="0">
                <a:solidFill>
                  <a:srgbClr val="FF0000"/>
                </a:solidFill>
              </a:rPr>
              <a:t> </a:t>
            </a:r>
            <a:r>
              <a:rPr lang="en-US" sz="3200" b="1" dirty="0" err="1">
                <a:solidFill>
                  <a:srgbClr val="FF0000"/>
                </a:solidFill>
              </a:rPr>
              <a:t>gây</a:t>
            </a:r>
            <a:r>
              <a:rPr lang="en-US" sz="3200" b="1" dirty="0">
                <a:solidFill>
                  <a:srgbClr val="FF0000"/>
                </a:solidFill>
              </a:rPr>
              <a:t> </a:t>
            </a:r>
            <a:r>
              <a:rPr lang="en-US" sz="3200" b="1" dirty="0" err="1">
                <a:solidFill>
                  <a:srgbClr val="FF0000"/>
                </a:solidFill>
              </a:rPr>
              <a:t>ra</a:t>
            </a:r>
            <a:r>
              <a:rPr lang="en-US" sz="3200" b="1" dirty="0">
                <a:solidFill>
                  <a:srgbClr val="FF0000"/>
                </a:solidFill>
              </a:rPr>
              <a:t> tai </a:t>
            </a:r>
            <a:r>
              <a:rPr lang="en-US" sz="3200" b="1" dirty="0" err="1">
                <a:solidFill>
                  <a:srgbClr val="FF0000"/>
                </a:solidFill>
              </a:rPr>
              <a:t>nạn</a:t>
            </a:r>
            <a:r>
              <a:rPr lang="en-US" sz="3200" b="1" dirty="0">
                <a:solidFill>
                  <a:srgbClr val="FF0000"/>
                </a:solidFill>
              </a:rPr>
              <a:t>, BP </a:t>
            </a:r>
            <a:r>
              <a:rPr lang="en-US" sz="3200" b="1" dirty="0" err="1">
                <a:solidFill>
                  <a:srgbClr val="FF0000"/>
                </a:solidFill>
              </a:rPr>
              <a:t>khắc</a:t>
            </a:r>
            <a:r>
              <a:rPr lang="en-US" sz="3200" b="1" dirty="0">
                <a:solidFill>
                  <a:srgbClr val="FF0000"/>
                </a:solidFill>
              </a:rPr>
              <a:t> </a:t>
            </a:r>
            <a:r>
              <a:rPr lang="en-US" sz="3200" b="1" dirty="0" err="1">
                <a:solidFill>
                  <a:srgbClr val="FF0000"/>
                </a:solidFill>
              </a:rPr>
              <a:t>phục</a:t>
            </a:r>
            <a:endParaRPr lang="en-US" sz="3200" b="1" dirty="0">
              <a:solidFill>
                <a:srgbClr val="008000"/>
              </a:solidFill>
              <a:ea typeface="Tahoma" panose="020B0604030504040204" pitchFamily="34" charset="0"/>
              <a:cs typeface="Tahoma" panose="020B0604030504040204" pitchFamily="34" charset="0"/>
            </a:endParaRPr>
          </a:p>
          <a:p>
            <a:pPr algn="ctr" defTabSz="457200"/>
            <a:endParaRPr lang="en-US" sz="3200" b="1" dirty="0">
              <a:solidFill>
                <a:srgbClr val="008000"/>
              </a:solidFill>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523220"/>
          </a:xfrm>
          <a:prstGeom prst="rect">
            <a:avLst/>
          </a:prstGeom>
          <a:noFill/>
        </p:spPr>
        <p:txBody>
          <a:bodyPr wrap="square" rtlCol="0">
            <a:spAutoFit/>
          </a:bodyPr>
          <a:lstStyle/>
          <a:p>
            <a:pPr fontAlgn="base"/>
            <a:r>
              <a:rPr lang="en-US" sz="2800" dirty="0" smtClean="0">
                <a:latin typeface="Tahoma" panose="020B0604030504040204" pitchFamily="34" charset="0"/>
                <a:ea typeface="Tahoma" panose="020B0604030504040204" pitchFamily="34" charset="0"/>
                <a:cs typeface="Tahoma" panose="020B0604030504040204" pitchFamily="34" charset="0"/>
              </a:rPr>
              <a:t>5. </a:t>
            </a:r>
            <a:r>
              <a:rPr lang="en-US" sz="2800" dirty="0" err="1">
                <a:latin typeface="Tahoma" panose="020B0604030504040204" pitchFamily="34" charset="0"/>
                <a:ea typeface="Tahoma" panose="020B0604030504040204" pitchFamily="34" charset="0"/>
                <a:cs typeface="Tahoma" panose="020B0604030504040204" pitchFamily="34" charset="0"/>
              </a:rPr>
              <a:t>K</a:t>
            </a:r>
            <a:r>
              <a:rPr lang="en-US" sz="2800" dirty="0" err="1" smtClean="0">
                <a:latin typeface="Tahoma" panose="020B0604030504040204" pitchFamily="34" charset="0"/>
                <a:ea typeface="Tahoma" panose="020B0604030504040204" pitchFamily="34" charset="0"/>
                <a:cs typeface="Tahoma" panose="020B0604030504040204" pitchFamily="34" charset="0"/>
              </a:rPr>
              <a:t>hông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chú</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tâm</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vào</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công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việc</a:t>
            </a:r>
            <a:r>
              <a:rPr lang="en-US" sz="2800" dirty="0" smtClean="0">
                <a:latin typeface="Tahoma" panose="020B0604030504040204" pitchFamily="34" charset="0"/>
                <a:ea typeface="Tahoma" panose="020B0604030504040204" pitchFamily="34" charset="0"/>
                <a:cs typeface="Tahoma" panose="020B0604030504040204" pitchFamily="34" charset="0"/>
              </a:rPr>
              <a:t>.</a:t>
            </a:r>
            <a:endParaRPr lang="vi-VN" sz="2800" dirty="0"/>
          </a:p>
        </p:txBody>
      </p:sp>
      <p:pic>
        <p:nvPicPr>
          <p:cNvPr id="5" name="Chỗ dành sẵn cho Nội dung 4">
            <a:extLst>
              <a:ext uri="{FF2B5EF4-FFF2-40B4-BE49-F238E27FC236}">
                <a16:creationId xmlns="" xmlns:a16="http://schemas.microsoft.com/office/drawing/2014/main" id="{50366706-770F-444D-AE06-9B5D522F60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79588" y="2141838"/>
            <a:ext cx="8707395" cy="4716162"/>
          </a:xfrm>
        </p:spPr>
      </p:pic>
    </p:spTree>
    <p:extLst>
      <p:ext uri="{BB962C8B-B14F-4D97-AF65-F5344CB8AC3E}">
        <p14:creationId xmlns:p14="http://schemas.microsoft.com/office/powerpoint/2010/main" val="30874563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1077218"/>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3</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smtClean="0">
                <a:solidFill>
                  <a:srgbClr val="FF0000"/>
                </a:solidFill>
                <a:latin typeface="+mj-lt"/>
              </a:rPr>
              <a:t>N</a:t>
            </a:r>
            <a:r>
              <a:rPr lang="en-US" sz="3200" b="1" dirty="0" err="1" smtClean="0">
                <a:solidFill>
                  <a:srgbClr val="FF0000"/>
                </a:solidFill>
                <a:latin typeface="+mj-lt"/>
              </a:rPr>
              <a:t>guyên</a:t>
            </a:r>
            <a:r>
              <a:rPr lang="en-US" sz="3200" b="1" dirty="0" smtClean="0">
                <a:solidFill>
                  <a:srgbClr val="FF0000"/>
                </a:solidFill>
                <a:latin typeface="+mj-lt"/>
              </a:rPr>
              <a:t> </a:t>
            </a:r>
            <a:r>
              <a:rPr lang="en-US" sz="3200" b="1" dirty="0" err="1" smtClean="0">
                <a:solidFill>
                  <a:srgbClr val="FF0000"/>
                </a:solidFill>
                <a:latin typeface="+mj-lt"/>
              </a:rPr>
              <a:t>nhân</a:t>
            </a:r>
            <a:r>
              <a:rPr lang="en-US" sz="3200" b="1" dirty="0" smtClean="0">
                <a:solidFill>
                  <a:srgbClr val="FF0000"/>
                </a:solidFill>
                <a:latin typeface="+mj-lt"/>
              </a:rPr>
              <a:t> </a:t>
            </a:r>
            <a:r>
              <a:rPr lang="en-US" sz="3200" b="1" dirty="0" err="1" smtClean="0">
                <a:solidFill>
                  <a:srgbClr val="FF0000"/>
                </a:solidFill>
                <a:latin typeface="+mj-lt"/>
              </a:rPr>
              <a:t>gây</a:t>
            </a:r>
            <a:r>
              <a:rPr lang="en-US" sz="3200" b="1" dirty="0" smtClean="0">
                <a:solidFill>
                  <a:srgbClr val="FF0000"/>
                </a:solidFill>
                <a:latin typeface="+mj-lt"/>
              </a:rPr>
              <a:t> </a:t>
            </a:r>
            <a:r>
              <a:rPr lang="en-US" sz="3200" b="1" dirty="0" err="1" smtClean="0">
                <a:solidFill>
                  <a:srgbClr val="FF0000"/>
                </a:solidFill>
                <a:latin typeface="+mj-lt"/>
              </a:rPr>
              <a:t>ra</a:t>
            </a:r>
            <a:r>
              <a:rPr lang="en-US" sz="3200" b="1" dirty="0" smtClean="0">
                <a:solidFill>
                  <a:srgbClr val="FF0000"/>
                </a:solidFill>
                <a:latin typeface="+mj-lt"/>
              </a:rPr>
              <a:t> tai </a:t>
            </a:r>
            <a:r>
              <a:rPr lang="en-US" sz="3200" b="1" dirty="0" err="1" smtClean="0">
                <a:solidFill>
                  <a:srgbClr val="FF0000"/>
                </a:solidFill>
                <a:latin typeface="+mj-lt"/>
              </a:rPr>
              <a:t>nạn</a:t>
            </a:r>
            <a:r>
              <a:rPr lang="en-US" sz="3200" b="1" dirty="0">
                <a:solidFill>
                  <a:srgbClr val="FF0000"/>
                </a:solidFill>
              </a:rPr>
              <a:t>, BP </a:t>
            </a:r>
            <a:r>
              <a:rPr lang="en-US" sz="3200" b="1" dirty="0" err="1">
                <a:solidFill>
                  <a:srgbClr val="FF0000"/>
                </a:solidFill>
              </a:rPr>
              <a:t>khắc</a:t>
            </a:r>
            <a:r>
              <a:rPr lang="en-US" sz="3200" b="1" dirty="0">
                <a:solidFill>
                  <a:srgbClr val="FF0000"/>
                </a:solidFill>
              </a:rPr>
              <a:t> </a:t>
            </a:r>
            <a:r>
              <a:rPr lang="en-US" sz="3200" b="1" dirty="0" err="1">
                <a:solidFill>
                  <a:srgbClr val="FF0000"/>
                </a:solidFill>
              </a:rPr>
              <a:t>phục</a:t>
            </a:r>
            <a:endParaRPr lang="en-US" sz="3200" b="1" dirty="0">
              <a:solidFill>
                <a:srgbClr val="008000"/>
              </a:solidFill>
              <a:ea typeface="Tahoma" panose="020B0604030504040204" pitchFamily="34" charset="0"/>
              <a:cs typeface="Tahoma" panose="020B0604030504040204" pitchFamily="34" charset="0"/>
            </a:endParaRPr>
          </a:p>
          <a:p>
            <a:pPr algn="ctr" defTabSz="457200"/>
            <a:endParaRPr lang="en-US" sz="3200" b="1" dirty="0">
              <a:solidFill>
                <a:srgbClr val="008000"/>
              </a:solidFill>
              <a:latin typeface="+mj-lt"/>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954107"/>
          </a:xfrm>
          <a:prstGeom prst="rect">
            <a:avLst/>
          </a:prstGeom>
          <a:noFill/>
        </p:spPr>
        <p:txBody>
          <a:bodyPr wrap="square" rtlCol="0">
            <a:spAutoFit/>
          </a:bodyPr>
          <a:lstStyle/>
          <a:p>
            <a:pPr fontAlgn="base"/>
            <a:r>
              <a:rPr lang="en-US" sz="2800" dirty="0" smtClean="0">
                <a:latin typeface="Tahoma" panose="020B0604030504040204" pitchFamily="34" charset="0"/>
                <a:ea typeface="Tahoma" panose="020B0604030504040204" pitchFamily="34" charset="0"/>
                <a:cs typeface="Tahoma" panose="020B0604030504040204" pitchFamily="34" charset="0"/>
              </a:rPr>
              <a:t>6. </a:t>
            </a:r>
            <a:r>
              <a:rPr lang="en-US" sz="2800" dirty="0" err="1" smtClean="0">
                <a:latin typeface="Tahoma" panose="020B0604030504040204" pitchFamily="34" charset="0"/>
                <a:ea typeface="Tahoma" panose="020B0604030504040204" pitchFamily="34" charset="0"/>
                <a:cs typeface="Tahoma" panose="020B0604030504040204" pitchFamily="34" charset="0"/>
              </a:rPr>
              <a:t>Ngoài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ra</a:t>
            </a:r>
            <a:r>
              <a:rPr lang="en-US" sz="2800" dirty="0" smtClean="0">
                <a:latin typeface="Tahoma" panose="020B0604030504040204" pitchFamily="34" charset="0"/>
                <a:ea typeface="Tahoma" panose="020B0604030504040204" pitchFamily="34" charset="0"/>
                <a:cs typeface="Tahoma" panose="020B0604030504040204" pitchFamily="34" charset="0"/>
              </a:rPr>
              <a:t> do </a:t>
            </a:r>
            <a:r>
              <a:rPr lang="en-US" sz="2800" dirty="0" err="1" smtClean="0">
                <a:latin typeface="Tahoma" panose="020B0604030504040204" pitchFamily="34" charset="0"/>
                <a:ea typeface="Tahoma" panose="020B0604030504040204" pitchFamily="34" charset="0"/>
                <a:cs typeface="Tahoma" panose="020B0604030504040204" pitchFamily="34" charset="0"/>
              </a:rPr>
              <a:t>va</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đập</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với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phôi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liệu</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trong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lúc</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gia</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công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bỏng</a:t>
            </a:r>
            <a:r>
              <a:rPr lang="en-US" sz="2800" dirty="0">
                <a:latin typeface="Tahoma" panose="020B0604030504040204" pitchFamily="34" charset="0"/>
                <a:ea typeface="Tahoma" panose="020B0604030504040204" pitchFamily="34" charset="0"/>
                <a:cs typeface="Tahoma" panose="020B0604030504040204" pitchFamily="34" charset="0"/>
              </a:rPr>
              <a:t> do </a:t>
            </a:r>
            <a:r>
              <a:rPr lang="en-US" sz="2800" dirty="0" err="1">
                <a:latin typeface="Tahoma" panose="020B0604030504040204" pitchFamily="34" charset="0"/>
                <a:ea typeface="Tahoma" panose="020B0604030504040204" pitchFamily="34" charset="0"/>
                <a:cs typeface="Tahoma" panose="020B0604030504040204" pitchFamily="34" charset="0"/>
              </a:rPr>
              <a:t>phoi</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hút</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bụi</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kim</a:t>
            </a:r>
            <a:r>
              <a:rPr lang="en-US" sz="2800" dirty="0">
                <a:latin typeface="Tahoma" panose="020B0604030504040204" pitchFamily="34" charset="0"/>
                <a:ea typeface="Tahoma" panose="020B0604030504040204" pitchFamily="34" charset="0"/>
                <a:cs typeface="Tahoma" panose="020B0604030504040204" pitchFamily="34" charset="0"/>
              </a:rPr>
              <a:t> </a:t>
            </a:r>
            <a:r>
              <a:rPr lang="en-US" sz="2800" dirty="0" err="1">
                <a:latin typeface="Tahoma" panose="020B0604030504040204" pitchFamily="34" charset="0"/>
                <a:ea typeface="Tahoma" panose="020B0604030504040204" pitchFamily="34" charset="0"/>
                <a:cs typeface="Tahoma" panose="020B0604030504040204" pitchFamily="34" charset="0"/>
              </a:rPr>
              <a:t>loại</a:t>
            </a:r>
            <a:r>
              <a:rPr lang="en-US" sz="2800" dirty="0">
                <a:latin typeface="Tahoma" panose="020B0604030504040204" pitchFamily="34" charset="0"/>
                <a:ea typeface="Tahoma" panose="020B0604030504040204" pitchFamily="34" charset="0"/>
                <a:cs typeface="Tahoma" panose="020B0604030504040204" pitchFamily="34" charset="0"/>
              </a:rPr>
              <a:t>, …</a:t>
            </a:r>
            <a:r>
              <a:rPr lang="vi-VN" sz="2800" dirty="0" smtClean="0">
                <a:latin typeface="Tahoma" panose="020B0604030504040204" pitchFamily="34" charset="0"/>
                <a:ea typeface="Tahoma" panose="020B0604030504040204" pitchFamily="34" charset="0"/>
                <a:cs typeface="Tahoma" panose="020B0604030504040204" pitchFamily="34" charset="0"/>
              </a:rPr>
              <a:t>.</a:t>
            </a:r>
            <a:endParaRPr lang="vi-VN" sz="2800" dirty="0"/>
          </a:p>
        </p:txBody>
      </p:sp>
      <p:pic>
        <p:nvPicPr>
          <p:cNvPr id="5" name="Picture 2" descr="C:\Users\Administrator.PC\Desktop\TH118_maytien_KOSHA.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91266" y="2166552"/>
            <a:ext cx="8732108" cy="4613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73709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4</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a:solidFill>
                  <a:srgbClr val="FF0000"/>
                </a:solidFill>
              </a:rPr>
              <a:t>An toàn khi sử dụng máy tiện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568411" y="1135847"/>
            <a:ext cx="11104605" cy="5262979"/>
          </a:xfrm>
          <a:prstGeom prst="rect">
            <a:avLst/>
          </a:prstGeom>
          <a:noFill/>
        </p:spPr>
        <p:txBody>
          <a:bodyPr wrap="square" rtlCol="0">
            <a:spAutoFit/>
          </a:bodyPr>
          <a:lstStyle/>
          <a:p>
            <a:pPr algn="just"/>
            <a:r>
              <a:rPr lang="vi-VN" sz="2800" dirty="0"/>
              <a:t>1. Phải mặc quần áo bảo hộ lao động gọn gàng đi </a:t>
            </a:r>
            <a:r>
              <a:rPr lang="vi-VN" sz="2800" dirty="0" smtClean="0"/>
              <a:t>giày, </a:t>
            </a:r>
            <a:r>
              <a:rPr lang="vi-VN" sz="2800" dirty="0"/>
              <a:t>nữ tóc dài phải cuốn gọn gàng và cho vào trong mũ bảo hộ.</a:t>
            </a:r>
          </a:p>
          <a:p>
            <a:pPr algn="just"/>
            <a:r>
              <a:rPr lang="vi-VN" sz="2800" dirty="0"/>
              <a:t>2. Kiểm tra an toàn điện như máy đã tiếp đất chưa, đèn chiếu sáng chỗ gia công. </a:t>
            </a:r>
          </a:p>
          <a:p>
            <a:pPr algn="just"/>
            <a:r>
              <a:rPr lang="vi-VN" sz="2800" dirty="0"/>
              <a:t>3. Kiểm tra tình trạng của máy ở chế độ chạy không tải.</a:t>
            </a:r>
          </a:p>
          <a:p>
            <a:pPr algn="just"/>
            <a:r>
              <a:rPr lang="vi-VN" sz="2800" dirty="0"/>
              <a:t>4. Sắp xếp lại vị trí làm việc, kiểm tra lại dụng cụ gá lắp, dụng cụ cắt, dụng cụ đo, chi tiết kẹp chặt. </a:t>
            </a:r>
          </a:p>
          <a:p>
            <a:pPr algn="just"/>
            <a:r>
              <a:rPr lang="vi-VN" sz="2800" dirty="0"/>
              <a:t>5. Khi chi tiết gia công có khối lượng lớn hơn 20kg cần phải dùng cơ cấu nâng hạ</a:t>
            </a:r>
            <a:r>
              <a:rPr lang="vi-VN" sz="2800" dirty="0" smtClean="0"/>
              <a:t>.</a:t>
            </a:r>
            <a:endParaRPr lang="en-US" sz="2800" dirty="0" smtClean="0"/>
          </a:p>
          <a:p>
            <a:r>
              <a:rPr lang="vi-VN" sz="2800" dirty="0"/>
              <a:t>6. Khi mài dao không mài ở mặt đầu của đá mài, không để độ hở giữa bệ tỳ và đá mài quá lớn, không nên ấn dao quá mạnh vào đá, phả dùng kính hoặc tấm kính che an toàn. </a:t>
            </a:r>
            <a:r>
              <a:rPr lang="vi-VN" sz="2800" dirty="0" smtClean="0"/>
              <a:t> </a:t>
            </a:r>
            <a:endParaRPr lang="vi-VN" sz="2800" dirty="0"/>
          </a:p>
        </p:txBody>
      </p:sp>
    </p:spTree>
    <p:extLst>
      <p:ext uri="{BB962C8B-B14F-4D97-AF65-F5344CB8AC3E}">
        <p14:creationId xmlns:p14="http://schemas.microsoft.com/office/powerpoint/2010/main" val="30641516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4</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a:solidFill>
                  <a:srgbClr val="FF0000"/>
                </a:solidFill>
              </a:rPr>
              <a:t>An toàn khi sử dụng máy tiện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5262979"/>
          </a:xfrm>
          <a:prstGeom prst="rect">
            <a:avLst/>
          </a:prstGeom>
          <a:noFill/>
        </p:spPr>
        <p:txBody>
          <a:bodyPr wrap="square" rtlCol="0">
            <a:spAutoFit/>
          </a:bodyPr>
          <a:lstStyle/>
          <a:p>
            <a:pPr algn="just"/>
            <a:r>
              <a:rPr lang="vi-VN" sz="2800" dirty="0"/>
              <a:t>7. Không deo găng tay hoặc bao tay khi làm việc, nếu ngón tay bị dau phải băng lại và đeo găng cao su mỏng.</a:t>
            </a:r>
          </a:p>
          <a:p>
            <a:pPr algn="just"/>
            <a:r>
              <a:rPr lang="vi-VN" sz="2800" dirty="0" smtClean="0"/>
              <a:t>8</a:t>
            </a:r>
            <a:r>
              <a:rPr lang="vi-VN" sz="2800" dirty="0"/>
              <a:t>. Không để dung dịch trơn nguội hoặc dầu bôi trơn văng ra nền xung quanh chỗ làm việc.</a:t>
            </a:r>
          </a:p>
          <a:p>
            <a:pPr algn="just" fontAlgn="base"/>
            <a:r>
              <a:rPr lang="vi-VN" sz="2800" dirty="0"/>
              <a:t>9. Sau khi thực hiện xong công việc của mình sinh viên có thể nghỉ ngơi tại chỗ theo quy định của ban</a:t>
            </a:r>
            <a:r>
              <a:rPr lang="vi-VN" sz="2800" dirty="0" smtClean="0"/>
              <a:t>.</a:t>
            </a:r>
            <a:endParaRPr lang="en-US" sz="2800" dirty="0" smtClean="0"/>
          </a:p>
          <a:p>
            <a:pPr algn="just"/>
            <a:r>
              <a:rPr lang="vi-VN" sz="2800" dirty="0"/>
              <a:t>10. Kẹp chặt phôi cẩn thận, không để chìa khoá mâm cặp trên mâm cặp sau khi kẹp và tháo phôi. </a:t>
            </a:r>
          </a:p>
          <a:p>
            <a:pPr algn="just"/>
            <a:r>
              <a:rPr lang="vi-VN" sz="2800" dirty="0"/>
              <a:t>11. Sau khi kẹp chặt phôi không cho phép các chấu kẹp nhô ra khỏi đường kính ngoài của mâm cặp vượt quá 1/3 chiều dài của chấu. Khi các chấu kẹp nhô ra quá lớn thì phải thay chấu kẹp (nếu chấu kẹp thuận thì phải thay bằng chấu kẹp ngược).</a:t>
            </a:r>
          </a:p>
        </p:txBody>
      </p:sp>
    </p:spTree>
    <p:extLst>
      <p:ext uri="{BB962C8B-B14F-4D97-AF65-F5344CB8AC3E}">
        <p14:creationId xmlns:p14="http://schemas.microsoft.com/office/powerpoint/2010/main" val="1041050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589517" y="248658"/>
            <a:ext cx="9959932" cy="584775"/>
          </a:xfrm>
          <a:prstGeom prst="rect">
            <a:avLst/>
          </a:prstGeom>
          <a:noFill/>
        </p:spPr>
        <p:txBody>
          <a:bodyPr wrap="square" rtlCol="0">
            <a:spAutoFit/>
          </a:bodyPr>
          <a:lstStyle/>
          <a:p>
            <a:pPr algn="ctr" defTabSz="457200"/>
            <a:r>
              <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rPr>
              <a:t>4</a:t>
            </a:r>
            <a:r>
              <a:rPr lang="en-US" sz="3200" b="1" dirty="0" smtClean="0">
                <a:solidFill>
                  <a:srgbClr val="008000"/>
                </a:solidFill>
                <a:latin typeface="Tahoma" panose="020B0604030504040204" pitchFamily="34" charset="0"/>
                <a:ea typeface="Tahoma" panose="020B0604030504040204" pitchFamily="34" charset="0"/>
                <a:cs typeface="Tahoma" panose="020B0604030504040204" pitchFamily="34" charset="0"/>
              </a:rPr>
              <a:t>. </a:t>
            </a:r>
            <a:r>
              <a:rPr lang="vi-VN" sz="3200" b="1" dirty="0">
                <a:solidFill>
                  <a:srgbClr val="FF0000"/>
                </a:solidFill>
              </a:rPr>
              <a:t>An toàn khi sử dụng máy tiện</a:t>
            </a:r>
            <a:endParaRPr lang="en-US" sz="3200" b="1" dirty="0">
              <a:solidFill>
                <a:srgbClr val="00800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1854437" y="1127609"/>
            <a:ext cx="10186587" cy="5262979"/>
          </a:xfrm>
          <a:prstGeom prst="rect">
            <a:avLst/>
          </a:prstGeom>
          <a:noFill/>
        </p:spPr>
        <p:txBody>
          <a:bodyPr wrap="square" rtlCol="0">
            <a:spAutoFit/>
          </a:bodyPr>
          <a:lstStyle/>
          <a:p>
            <a:pPr algn="just" fontAlgn="base"/>
            <a:r>
              <a:rPr lang="vi-VN" sz="2800" dirty="0"/>
              <a:t>12. Khi gia công vật liệu dẻo có phoi dây cần phải dùng cơ cấu bẻ phoi để tránh phoi quấn vào chi tiết gia công. Khi phoi quấn vào chi tiết gia công hoặc dao không được dùng tay tách phoi mà phải dùng cây móc phoi chuyên </a:t>
            </a:r>
            <a:r>
              <a:rPr lang="vi-VN" sz="2800" dirty="0" smtClean="0"/>
              <a:t>dụng</a:t>
            </a:r>
            <a:endParaRPr lang="en-US" sz="2800" dirty="0" smtClean="0"/>
          </a:p>
          <a:p>
            <a:pPr algn="just"/>
            <a:r>
              <a:rPr lang="vi-VN" sz="2800" dirty="0"/>
              <a:t>13. Khi gia công vật liệu giòn phoi vụn phải dùng tấm chắn bảo vệ trong suốt hoặc đeo kính bảo hộ lao động.</a:t>
            </a:r>
          </a:p>
          <a:p>
            <a:pPr algn="just"/>
            <a:r>
              <a:rPr lang="vi-VN" sz="2800" dirty="0"/>
              <a:t>14. Không được rời khỏi vị trí làm việc khi máy đang chạy. </a:t>
            </a:r>
          </a:p>
          <a:p>
            <a:pPr algn="just"/>
            <a:r>
              <a:rPr lang="vi-VN" sz="2800" dirty="0"/>
              <a:t>15. Dừng máy, điều chỉnh các càng gạt về vị trí an toàn, ngắt điện khỏi máy, dùng chổi quét dọn phoi ở ổ dao và băng máy, dùng giẻ sạch để lau sạch các dụng cụ đo, dụng cụ cắt và để vào tủ đúng vị trí đã quy định. Sắp xếp gọn gàng các chi tiết đã gia công.</a:t>
            </a:r>
          </a:p>
        </p:txBody>
      </p:sp>
    </p:spTree>
    <p:extLst>
      <p:ext uri="{BB962C8B-B14F-4D97-AF65-F5344CB8AC3E}">
        <p14:creationId xmlns:p14="http://schemas.microsoft.com/office/powerpoint/2010/main" val="41457469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187866" y="226841"/>
            <a:ext cx="7161376" cy="584775"/>
          </a:xfrm>
          <a:prstGeom prst="rect">
            <a:avLst/>
          </a:prstGeom>
          <a:noFill/>
        </p:spPr>
        <p:txBody>
          <a:bodyPr wrap="square" rtlCol="0">
            <a:spAutoFit/>
          </a:bodyPr>
          <a:lstStyle/>
          <a:p>
            <a:pPr algn="ctr" defTabSz="457200"/>
            <a:r>
              <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Ứng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phó</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tình</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huống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khẩn</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cấp</a:t>
            </a:r>
            <a:endPar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7 vật dụng không thể thiếu khi đi du lịch | Việt Nam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203493"/>
            <a:ext cx="7620000" cy="5524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49645" y="2026751"/>
            <a:ext cx="5074148" cy="1938992"/>
          </a:xfrm>
          <a:prstGeom prst="rect">
            <a:avLst/>
          </a:prstGeom>
          <a:noFill/>
        </p:spPr>
        <p:txBody>
          <a:bodyPr wrap="square" rtlCol="0">
            <a:spAutoFit/>
          </a:bodyPr>
          <a:lstStyle/>
          <a:p>
            <a:pPr algn="just"/>
            <a:r>
              <a:rPr lang="en-US" sz="2400" b="1" i="1" smtClean="0">
                <a:solidFill>
                  <a:srgbClr val="0000FF"/>
                </a:solidFill>
                <a:latin typeface="Tahoma" panose="020B0604030504040204" pitchFamily="34" charset="0"/>
                <a:ea typeface="Tahoma" panose="020B0604030504040204" pitchFamily="34" charset="0"/>
                <a:cs typeface="Tahoma" panose="020B0604030504040204" pitchFamily="34" charset="0"/>
              </a:rPr>
              <a:t>Khi làm việc phải chuẩn bị đầy đủ các phương án để đảm bảo ATLĐ. Tuy nhiên cần có dụng cụ y tế cần thiết khi xảy ra sự cố khẩn cấp ngoài ý muốn.</a:t>
            </a:r>
            <a:endParaRPr lang="en-US" sz="2400" b="1" i="1">
              <a:solidFill>
                <a:srgbClr val="0000FF"/>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169801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pic>
        <p:nvPicPr>
          <p:cNvPr id="6150" name="Picture 6" descr="Cơ thể người biến đổi như thế nào khi bị điện giật? - Quantrimang.com"/>
          <p:cNvPicPr>
            <a:picLocks noChangeAspect="1" noChangeArrowheads="1"/>
          </p:cNvPicPr>
          <p:nvPr/>
        </p:nvPicPr>
        <p:blipFill rotWithShape="1">
          <a:blip r:embed="rId2">
            <a:extLst>
              <a:ext uri="{28A0092B-C50C-407E-A947-70E740481C1C}">
                <a14:useLocalDpi xmlns:a14="http://schemas.microsoft.com/office/drawing/2010/main" val="0"/>
              </a:ext>
            </a:extLst>
          </a:blip>
          <a:srcRect t="10283" b="54589"/>
          <a:stretch/>
        </p:blipFill>
        <p:spPr bwMode="auto">
          <a:xfrm>
            <a:off x="377330" y="2105298"/>
            <a:ext cx="5244819" cy="40923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85275" y="2345502"/>
            <a:ext cx="6355222" cy="4247317"/>
          </a:xfrm>
          <a:prstGeom prst="rect">
            <a:avLst/>
          </a:prstGeom>
        </p:spPr>
        <p:txBody>
          <a:bodyPr wrap="square">
            <a:spAutoFit/>
          </a:bodyPr>
          <a:lstStyle/>
          <a:p>
            <a:pPr marL="342900" indent="-342900" algn="just" fontAlgn="base">
              <a:buFont typeface="Wingdings" panose="05000000000000000000" pitchFamily="2" charset="2"/>
              <a:buChar char="ü"/>
            </a:pPr>
            <a:r>
              <a:rPr lang="vi-VN" smtClean="0">
                <a:solidFill>
                  <a:srgbClr val="111111"/>
                </a:solidFill>
                <a:latin typeface="Arial" panose="020B0604020202020204" pitchFamily="34" charset="0"/>
              </a:rPr>
              <a:t>Nếu </a:t>
            </a:r>
            <a:r>
              <a:rPr lang="vi-VN">
                <a:solidFill>
                  <a:srgbClr val="111111"/>
                </a:solidFill>
                <a:latin typeface="Arial" panose="020B0604020202020204" pitchFamily="34" charset="0"/>
              </a:rPr>
              <a:t>nạn nhân chỉ bị hôn mê trong giây lát, tim còn đập, thở yếu thì phải để nạn nhân ra chỗ thoáng khí, yên tĩnh chăm sóc cho hồi tỉnh. Sau đó</a:t>
            </a:r>
            <a:r>
              <a:rPr lang="vi-VN" smtClean="0">
                <a:solidFill>
                  <a:srgbClr val="111111"/>
                </a:solidFill>
                <a:latin typeface="Arial" panose="020B0604020202020204" pitchFamily="34" charset="0"/>
              </a:rPr>
              <a:t>, đưa </a:t>
            </a:r>
            <a:r>
              <a:rPr lang="vi-VN">
                <a:solidFill>
                  <a:srgbClr val="111111"/>
                </a:solidFill>
                <a:latin typeface="Arial" panose="020B0604020202020204" pitchFamily="34" charset="0"/>
              </a:rPr>
              <a:t>đến cơ quan y tế gần nhất để theo dõi chăm sóc</a:t>
            </a:r>
            <a:r>
              <a:rPr lang="vi-VN" smtClean="0">
                <a:solidFill>
                  <a:srgbClr val="111111"/>
                </a:solidFill>
                <a:latin typeface="Arial" panose="020B0604020202020204" pitchFamily="34" charset="0"/>
              </a:rPr>
              <a:t>.</a:t>
            </a:r>
            <a:endParaRPr lang="en-US" smtClean="0">
              <a:solidFill>
                <a:srgbClr val="111111"/>
              </a:solidFill>
              <a:latin typeface="Arial" panose="020B0604020202020204" pitchFamily="34" charset="0"/>
            </a:endParaRPr>
          </a:p>
          <a:p>
            <a:pPr marL="342900" indent="-342900" algn="just" fontAlgn="base">
              <a:buFont typeface="Wingdings" panose="05000000000000000000" pitchFamily="2" charset="2"/>
              <a:buChar char="ü"/>
            </a:pPr>
            <a:endParaRPr lang="vi-VN">
              <a:solidFill>
                <a:srgbClr val="111111"/>
              </a:solidFill>
              <a:latin typeface="Arial" panose="020B0604020202020204" pitchFamily="34" charset="0"/>
            </a:endParaRPr>
          </a:p>
          <a:p>
            <a:pPr marL="342900" indent="-342900" algn="just" fontAlgn="base">
              <a:buFont typeface="Wingdings" panose="05000000000000000000" pitchFamily="2" charset="2"/>
              <a:buChar char="ü"/>
            </a:pPr>
            <a:r>
              <a:rPr lang="vi-VN" smtClean="0">
                <a:solidFill>
                  <a:srgbClr val="111111"/>
                </a:solidFill>
                <a:latin typeface="Arial" panose="020B0604020202020204" pitchFamily="34" charset="0"/>
              </a:rPr>
              <a:t>Nếu </a:t>
            </a:r>
            <a:r>
              <a:rPr lang="vi-VN">
                <a:solidFill>
                  <a:srgbClr val="111111"/>
                </a:solidFill>
                <a:latin typeface="Arial" panose="020B0604020202020204" pitchFamily="34" charset="0"/>
              </a:rPr>
              <a:t>nạn nhân vẫn còn thở nhẹ, tim đập yếu thì đặt nạn nhân nơi thoáng khí, yên tĩnh (trời rét phải đặt ở nơi kín gió), nới rộng quần, áo, thắt lưng, moi rớt rãi trong mồm, đặt nạn nhân về tư thế nằm nghiêng, ma sát toàn thân cho nóng lên và mời y, bác sỹ đến để chăm sóc</a:t>
            </a:r>
            <a:r>
              <a:rPr lang="vi-VN" smtClean="0">
                <a:solidFill>
                  <a:srgbClr val="111111"/>
                </a:solidFill>
                <a:latin typeface="Arial" panose="020B0604020202020204" pitchFamily="34" charset="0"/>
              </a:rPr>
              <a:t>.</a:t>
            </a:r>
            <a:endParaRPr lang="en-US" smtClean="0">
              <a:solidFill>
                <a:srgbClr val="111111"/>
              </a:solidFill>
              <a:latin typeface="Arial" panose="020B0604020202020204" pitchFamily="34" charset="0"/>
            </a:endParaRPr>
          </a:p>
          <a:p>
            <a:pPr marL="342900" indent="-342900" algn="just" fontAlgn="base">
              <a:buFont typeface="Wingdings" panose="05000000000000000000" pitchFamily="2" charset="2"/>
              <a:buChar char="ü"/>
            </a:pPr>
            <a:endParaRPr lang="vi-VN">
              <a:solidFill>
                <a:srgbClr val="111111"/>
              </a:solidFill>
              <a:latin typeface="Arial" panose="020B0604020202020204" pitchFamily="34" charset="0"/>
            </a:endParaRPr>
          </a:p>
          <a:p>
            <a:pPr marL="342900" indent="-342900" algn="just" fontAlgn="base">
              <a:buFont typeface="Wingdings" panose="05000000000000000000" pitchFamily="2" charset="2"/>
              <a:buChar char="ü"/>
            </a:pPr>
            <a:r>
              <a:rPr lang="vi-VN" smtClean="0">
                <a:solidFill>
                  <a:srgbClr val="111111"/>
                </a:solidFill>
                <a:latin typeface="Arial" panose="020B0604020202020204" pitchFamily="34" charset="0"/>
              </a:rPr>
              <a:t>Nếu </a:t>
            </a:r>
            <a:r>
              <a:rPr lang="vi-VN">
                <a:solidFill>
                  <a:srgbClr val="111111"/>
                </a:solidFill>
                <a:latin typeface="Arial" panose="020B0604020202020204" pitchFamily="34" charset="0"/>
              </a:rPr>
              <a:t>tim nạn nhân ngừng đập, toàn thân co giật giống như chết thì </a:t>
            </a:r>
            <a:r>
              <a:rPr lang="en-US" smtClean="0">
                <a:solidFill>
                  <a:srgbClr val="111111"/>
                </a:solidFill>
                <a:latin typeface="Arial" panose="020B0604020202020204" pitchFamily="34" charset="0"/>
              </a:rPr>
              <a:t>t</a:t>
            </a:r>
            <a:r>
              <a:rPr lang="vi-VN" smtClean="0">
                <a:solidFill>
                  <a:srgbClr val="111111"/>
                </a:solidFill>
                <a:latin typeface="Arial" panose="020B0604020202020204" pitchFamily="34" charset="0"/>
              </a:rPr>
              <a:t>iến </a:t>
            </a:r>
            <a:r>
              <a:rPr lang="vi-VN">
                <a:solidFill>
                  <a:srgbClr val="111111"/>
                </a:solidFill>
                <a:latin typeface="Arial" panose="020B0604020202020204" pitchFamily="34" charset="0"/>
              </a:rPr>
              <a:t>hành làm hô hấp nhân tạo, hà hơi thổi ngạt ngay, phải làm liên tục, kiên trì cho đến khi có ý kiến của y, bác sỹ quyết định mới thôi.</a:t>
            </a:r>
            <a:endParaRPr lang="vi-VN" b="0" i="0">
              <a:solidFill>
                <a:srgbClr val="111111"/>
              </a:solidFill>
              <a:effectLst/>
              <a:latin typeface="Arial" panose="020B0604020202020204" pitchFamily="34" charset="0"/>
            </a:endParaRPr>
          </a:p>
        </p:txBody>
      </p:sp>
      <p:sp>
        <p:nvSpPr>
          <p:cNvPr id="3" name="Rectangle 2"/>
          <p:cNvSpPr/>
          <p:nvPr/>
        </p:nvSpPr>
        <p:spPr>
          <a:xfrm>
            <a:off x="4900240" y="1591042"/>
            <a:ext cx="6971891" cy="646331"/>
          </a:xfrm>
          <a:prstGeom prst="rect">
            <a:avLst/>
          </a:prstGeom>
        </p:spPr>
        <p:txBody>
          <a:bodyPr wrap="square">
            <a:spAutoFit/>
          </a:bodyPr>
          <a:lstStyle/>
          <a:p>
            <a:pPr algn="just" fontAlgn="base"/>
            <a:r>
              <a:rPr lang="vi-VN" b="1">
                <a:solidFill>
                  <a:srgbClr val="111111"/>
                </a:solidFill>
              </a:rPr>
              <a:t>Ngay sau khi nạn nhân được tách khỏi </a:t>
            </a:r>
            <a:r>
              <a:rPr lang="vi-VN" b="1" smtClean="0">
                <a:solidFill>
                  <a:srgbClr val="111111"/>
                </a:solidFill>
              </a:rPr>
              <a:t>mạ</a:t>
            </a:r>
            <a:r>
              <a:rPr lang="en-US" b="1" smtClean="0">
                <a:solidFill>
                  <a:srgbClr val="111111"/>
                </a:solidFill>
              </a:rPr>
              <a:t>ng</a:t>
            </a:r>
            <a:r>
              <a:rPr lang="vi-VN" b="1" smtClean="0">
                <a:solidFill>
                  <a:srgbClr val="111111"/>
                </a:solidFill>
              </a:rPr>
              <a:t> điện</a:t>
            </a:r>
            <a:r>
              <a:rPr lang="en-US" b="1" smtClean="0">
                <a:solidFill>
                  <a:srgbClr val="111111"/>
                </a:solidFill>
              </a:rPr>
              <a:t>,</a:t>
            </a:r>
            <a:r>
              <a:rPr lang="vi-VN" b="1" smtClean="0">
                <a:solidFill>
                  <a:srgbClr val="111111"/>
                </a:solidFill>
              </a:rPr>
              <a:t> </a:t>
            </a:r>
            <a:r>
              <a:rPr lang="en-US" b="1" smtClean="0">
                <a:solidFill>
                  <a:srgbClr val="111111"/>
                </a:solidFill>
                <a:latin typeface="Tahoma" panose="020B0604030504040204" pitchFamily="34" charset="0"/>
                <a:ea typeface="Tahoma" panose="020B0604030504040204" pitchFamily="34" charset="0"/>
                <a:cs typeface="Tahoma" panose="020B0604030504040204" pitchFamily="34" charset="0"/>
              </a:rPr>
              <a:t>tùy</a:t>
            </a:r>
            <a:r>
              <a:rPr lang="vi-VN" b="1" smtClean="0">
                <a:solidFill>
                  <a:srgbClr val="111111"/>
                </a:solidFill>
              </a:rPr>
              <a:t> </a:t>
            </a:r>
            <a:r>
              <a:rPr lang="vi-VN" b="1">
                <a:solidFill>
                  <a:srgbClr val="111111"/>
                </a:solidFill>
              </a:rPr>
              <a:t>vào tình trạng của nạn nhân để xử lý cho thích hợp:</a:t>
            </a:r>
          </a:p>
        </p:txBody>
      </p:sp>
      <p:sp>
        <p:nvSpPr>
          <p:cNvPr id="9" name="TextBox 8"/>
          <p:cNvSpPr txBox="1"/>
          <p:nvPr/>
        </p:nvSpPr>
        <p:spPr>
          <a:xfrm>
            <a:off x="1044568" y="944699"/>
            <a:ext cx="7161376" cy="523220"/>
          </a:xfrm>
          <a:prstGeom prst="rect">
            <a:avLst/>
          </a:prstGeom>
          <a:noFill/>
        </p:spPr>
        <p:txBody>
          <a:bodyPr wrap="square" rtlCol="0">
            <a:spAutoFit/>
          </a:bodyPr>
          <a:lstStyle/>
          <a:p>
            <a:pPr algn="ctr" defTabSz="457200"/>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Sơ</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cứu</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khi</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có</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tai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nạn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điện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giật</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1187866" y="226841"/>
            <a:ext cx="7161376" cy="584775"/>
          </a:xfrm>
          <a:prstGeom prst="rect">
            <a:avLst/>
          </a:prstGeom>
          <a:noFill/>
        </p:spPr>
        <p:txBody>
          <a:bodyPr wrap="square" rtlCol="0">
            <a:spAutoFit/>
          </a:bodyPr>
          <a:lstStyle/>
          <a:p>
            <a:pPr algn="ctr" defTabSz="457200"/>
            <a:r>
              <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Ứng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phó</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tình</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huống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khẩn</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cấp</a:t>
            </a:r>
            <a:endPar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812708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451402" y="914400"/>
            <a:ext cx="7748015" cy="523220"/>
          </a:xfrm>
          <a:prstGeom prst="rect">
            <a:avLst/>
          </a:prstGeom>
          <a:noFill/>
        </p:spPr>
        <p:txBody>
          <a:bodyPr wrap="square" rtlCol="0">
            <a:spAutoFit/>
          </a:bodyPr>
          <a:lstStyle/>
          <a:p>
            <a:pPr algn="ctr" defTabSz="457200"/>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.2.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Các</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bước</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tiến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hành</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hô</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hấp</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nhân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tạo</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Sơ cứu nạn nhân TNGT thế nào cho đúng cách?"/>
          <p:cNvPicPr>
            <a:picLocks noChangeAspect="1" noChangeArrowheads="1"/>
          </p:cNvPicPr>
          <p:nvPr/>
        </p:nvPicPr>
        <p:blipFill rotWithShape="1">
          <a:blip r:embed="rId2">
            <a:extLst>
              <a:ext uri="{28A0092B-C50C-407E-A947-70E740481C1C}">
                <a14:useLocalDpi xmlns:a14="http://schemas.microsoft.com/office/drawing/2010/main" val="0"/>
              </a:ext>
            </a:extLst>
          </a:blip>
          <a:srcRect l="-280" t="69123" r="280" b="466"/>
          <a:stretch/>
        </p:blipFill>
        <p:spPr bwMode="auto">
          <a:xfrm>
            <a:off x="1745672" y="1474564"/>
            <a:ext cx="9451476" cy="51871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7866" y="226841"/>
            <a:ext cx="7161376" cy="584775"/>
          </a:xfrm>
          <a:prstGeom prst="rect">
            <a:avLst/>
          </a:prstGeom>
          <a:noFill/>
        </p:spPr>
        <p:txBody>
          <a:bodyPr wrap="square" rtlCol="0">
            <a:spAutoFit/>
          </a:bodyPr>
          <a:lstStyle/>
          <a:p>
            <a:pPr algn="ctr" defTabSz="457200"/>
            <a:r>
              <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Ứng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phó</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tình</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huống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khẩn</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cấp</a:t>
            </a:r>
            <a:endPar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888863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pic>
        <p:nvPicPr>
          <p:cNvPr id="7170" name="Picture 2" descr="Cẩm nang xử trí cấp cứu các tai nạn thường gặp"/>
          <p:cNvPicPr>
            <a:picLocks noChangeAspect="1" noChangeArrowheads="1"/>
          </p:cNvPicPr>
          <p:nvPr/>
        </p:nvPicPr>
        <p:blipFill rotWithShape="1">
          <a:blip r:embed="rId2">
            <a:extLst>
              <a:ext uri="{28A0092B-C50C-407E-A947-70E740481C1C}">
                <a14:useLocalDpi xmlns:a14="http://schemas.microsoft.com/office/drawing/2010/main" val="0"/>
              </a:ext>
            </a:extLst>
          </a:blip>
          <a:srcRect t="5947" b="38713"/>
          <a:stretch/>
        </p:blipFill>
        <p:spPr bwMode="auto">
          <a:xfrm>
            <a:off x="1486968" y="1235425"/>
            <a:ext cx="10135312" cy="55608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486968" y="909163"/>
            <a:ext cx="7161376" cy="523220"/>
          </a:xfrm>
          <a:prstGeom prst="rect">
            <a:avLst/>
          </a:prstGeom>
          <a:noFill/>
        </p:spPr>
        <p:txBody>
          <a:bodyPr wrap="square" rtlCol="0">
            <a:spAutoFit/>
          </a:bodyPr>
          <a:lstStyle/>
          <a:p>
            <a:pPr algn="ctr" defTabSz="457200"/>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.3.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Sơ</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cứu</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khi</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có</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tai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nạn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chảy</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máu</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
        <p:nvSpPr>
          <p:cNvPr id="9" name="TextBox 8"/>
          <p:cNvSpPr txBox="1"/>
          <p:nvPr/>
        </p:nvSpPr>
        <p:spPr>
          <a:xfrm>
            <a:off x="1187866" y="226841"/>
            <a:ext cx="7161376" cy="584775"/>
          </a:xfrm>
          <a:prstGeom prst="rect">
            <a:avLst/>
          </a:prstGeom>
          <a:noFill/>
        </p:spPr>
        <p:txBody>
          <a:bodyPr wrap="square" rtlCol="0">
            <a:spAutoFit/>
          </a:bodyPr>
          <a:lstStyle/>
          <a:p>
            <a:pPr algn="ctr" defTabSz="457200"/>
            <a:r>
              <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Ứng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phó</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tình</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huống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khẩn</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cấp</a:t>
            </a:r>
            <a:endPar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8383161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flipV="1">
            <a:off x="1589517" y="914400"/>
            <a:ext cx="10585391" cy="51275"/>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1340136" y="914400"/>
            <a:ext cx="7161376" cy="523220"/>
          </a:xfrm>
          <a:prstGeom prst="rect">
            <a:avLst/>
          </a:prstGeom>
          <a:noFill/>
        </p:spPr>
        <p:txBody>
          <a:bodyPr wrap="square" rtlCol="0">
            <a:spAutoFit/>
          </a:bodyPr>
          <a:lstStyle/>
          <a:p>
            <a:pPr algn="ctr" defTabSz="457200"/>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.4.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Sơ</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cứu</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khi</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có</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tai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nạn</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gãy</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8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xương</a:t>
            </a:r>
            <a:endPar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Xử trí cấp cứu các tai nạn thường gặp - Y KHOA PHƯỚC AN"/>
          <p:cNvPicPr>
            <a:picLocks noChangeAspect="1" noChangeArrowheads="1"/>
          </p:cNvPicPr>
          <p:nvPr/>
        </p:nvPicPr>
        <p:blipFill rotWithShape="1">
          <a:blip r:embed="rId2">
            <a:extLst>
              <a:ext uri="{28A0092B-C50C-407E-A947-70E740481C1C}">
                <a14:useLocalDpi xmlns:a14="http://schemas.microsoft.com/office/drawing/2010/main" val="0"/>
              </a:ext>
            </a:extLst>
          </a:blip>
          <a:srcRect t="10532"/>
          <a:stretch/>
        </p:blipFill>
        <p:spPr bwMode="auto">
          <a:xfrm>
            <a:off x="1709158" y="1442331"/>
            <a:ext cx="9793481" cy="53916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87866" y="226841"/>
            <a:ext cx="7161376" cy="584775"/>
          </a:xfrm>
          <a:prstGeom prst="rect">
            <a:avLst/>
          </a:prstGeom>
          <a:noFill/>
        </p:spPr>
        <p:txBody>
          <a:bodyPr wrap="square" rtlCol="0">
            <a:spAutoFit/>
          </a:bodyPr>
          <a:lstStyle/>
          <a:p>
            <a:pPr algn="ctr" defTabSz="457200"/>
            <a:r>
              <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rPr>
              <a:t>5</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Ứng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phó</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tình</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huống</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khẩn</a:t>
            </a:r>
            <a:r>
              <a:rPr lang="en-US" sz="32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C00000"/>
                </a:solidFill>
                <a:latin typeface="Tahoma" panose="020B0604030504040204" pitchFamily="34" charset="0"/>
                <a:ea typeface="Tahoma" panose="020B0604030504040204" pitchFamily="34" charset="0"/>
                <a:cs typeface="Tahoma" panose="020B0604030504040204" pitchFamily="34" charset="0"/>
              </a:rPr>
              <a:t>cấp</a:t>
            </a:r>
            <a:endParaRPr lang="en-US" sz="3200" b="1"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908078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8597" y="2438400"/>
            <a:ext cx="8911687" cy="1089891"/>
          </a:xfrm>
        </p:spPr>
        <p:txBody>
          <a:bodyPr>
            <a:normAutofit fontScale="77500" lnSpcReduction="20000"/>
          </a:bodyPr>
          <a:lstStyle/>
          <a:p>
            <a:pPr marL="0" indent="0" algn="ctr">
              <a:buNone/>
            </a:pPr>
            <a:r>
              <a:rPr lang="en-US" sz="5000" b="1" dirty="0" smtClean="0">
                <a:solidFill>
                  <a:srgbClr val="0000FF"/>
                </a:solidFill>
                <a:latin typeface="Arial" panose="020B0604020202020204" pitchFamily="34" charset="0"/>
                <a:cs typeface="Arial" panose="020B0604020202020204" pitchFamily="34" charset="0"/>
              </a:rPr>
              <a:t>XIN CẢM ƠN QUÝ VỊ ĐÃ LẮNG NGHE!</a:t>
            </a:r>
            <a:endParaRPr lang="en-US" sz="5000" b="1"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6696359"/>
      </p:ext>
    </p:extLst>
  </p:cSld>
  <p:clrMapOvr>
    <a:masterClrMapping/>
  </p:clrMapOvr>
</p:sld>
</file>

<file path=ppt/theme/theme1.xml><?xml version="1.0" encoding="utf-8"?>
<a:theme xmlns:a="http://schemas.openxmlformats.org/drawingml/2006/main" name="Wisp">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otalTime>705</TotalTime>
  <Words>1199</Words>
  <Application>Microsoft Office PowerPoint</Application>
  <PresentationFormat>Custom</PresentationFormat>
  <Paragraphs>76</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AccountName</dc:creator>
  <cp:lastModifiedBy>Sony</cp:lastModifiedBy>
  <cp:revision>78</cp:revision>
  <dcterms:created xsi:type="dcterms:W3CDTF">2020-06-19T04:05:27Z</dcterms:created>
  <dcterms:modified xsi:type="dcterms:W3CDTF">2020-06-27T15:18:21Z</dcterms:modified>
</cp:coreProperties>
</file>